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2" r:id="rId1"/>
  </p:sldMasterIdLst>
  <p:notesMasterIdLst>
    <p:notesMasterId r:id="rId65"/>
  </p:notesMasterIdLst>
  <p:sldIdLst>
    <p:sldId id="256" r:id="rId2"/>
    <p:sldId id="272" r:id="rId3"/>
    <p:sldId id="275" r:id="rId4"/>
    <p:sldId id="257" r:id="rId5"/>
    <p:sldId id="260" r:id="rId6"/>
    <p:sldId id="267" r:id="rId7"/>
    <p:sldId id="268" r:id="rId8"/>
    <p:sldId id="271" r:id="rId9"/>
    <p:sldId id="269" r:id="rId10"/>
    <p:sldId id="270" r:id="rId11"/>
    <p:sldId id="261" r:id="rId12"/>
    <p:sldId id="321" r:id="rId13"/>
    <p:sldId id="265" r:id="rId14"/>
    <p:sldId id="264" r:id="rId15"/>
    <p:sldId id="266" r:id="rId16"/>
    <p:sldId id="258" r:id="rId17"/>
    <p:sldId id="276" r:id="rId18"/>
    <p:sldId id="278" r:id="rId19"/>
    <p:sldId id="279" r:id="rId20"/>
    <p:sldId id="280" r:id="rId21"/>
    <p:sldId id="281" r:id="rId22"/>
    <p:sldId id="283" r:id="rId23"/>
    <p:sldId id="284" r:id="rId24"/>
    <p:sldId id="287" r:id="rId25"/>
    <p:sldId id="282" r:id="rId26"/>
    <p:sldId id="285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77" r:id="rId39"/>
    <p:sldId id="322" r:id="rId40"/>
    <p:sldId id="259" r:id="rId41"/>
    <p:sldId id="299" r:id="rId42"/>
    <p:sldId id="298" r:id="rId43"/>
    <p:sldId id="300" r:id="rId44"/>
    <p:sldId id="301" r:id="rId45"/>
    <p:sldId id="313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  <p:sldId id="320" r:id="rId59"/>
    <p:sldId id="319" r:id="rId60"/>
    <p:sldId id="315" r:id="rId61"/>
    <p:sldId id="318" r:id="rId62"/>
    <p:sldId id="316" r:id="rId63"/>
    <p:sldId id="317" r:id="rId64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7731" autoAdjust="0"/>
  </p:normalViewPr>
  <p:slideViewPr>
    <p:cSldViewPr snapToGrid="0" snapToObjects="1">
      <p:cViewPr varScale="1">
        <p:scale>
          <a:sx n="114" d="100"/>
          <a:sy n="114" d="100"/>
        </p:scale>
        <p:origin x="-15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816" y="6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2F75C-DA7F-1747-A69C-2716B28C9F52}" type="doc">
      <dgm:prSet loTypeId="urn:microsoft.com/office/officeart/2005/8/layout/hierarchy4" loCatId="hierarchy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da-DK"/>
        </a:p>
      </dgm:t>
    </dgm:pt>
    <dgm:pt modelId="{658CB155-4D2C-6A4F-B545-DB7E8B94C3DB}">
      <dgm:prSet phldrT="[Tekst]"/>
      <dgm:spPr/>
      <dgm:t>
        <a:bodyPr/>
        <a:lstStyle/>
        <a:p>
          <a:r>
            <a:rPr lang="da-DK" dirty="0" err="1" smtClean="0"/>
            <a:t>NemID</a:t>
          </a:r>
          <a:r>
            <a:rPr lang="da-DK" dirty="0" smtClean="0"/>
            <a:t> Medarbejdersignatur</a:t>
          </a:r>
          <a:endParaRPr lang="da-DK" dirty="0"/>
        </a:p>
      </dgm:t>
    </dgm:pt>
    <dgm:pt modelId="{94A04576-FF2B-CB4A-BBAA-EB6DC43FA600}" type="parTrans" cxnId="{CA6732CD-5330-F64C-B1B3-AC3799209FB9}">
      <dgm:prSet/>
      <dgm:spPr/>
      <dgm:t>
        <a:bodyPr/>
        <a:lstStyle/>
        <a:p>
          <a:endParaRPr lang="da-DK"/>
        </a:p>
      </dgm:t>
    </dgm:pt>
    <dgm:pt modelId="{46C43D9C-892F-E84A-B7C9-56F5D8BB6B28}" type="sibTrans" cxnId="{CA6732CD-5330-F64C-B1B3-AC3799209FB9}">
      <dgm:prSet/>
      <dgm:spPr/>
      <dgm:t>
        <a:bodyPr/>
        <a:lstStyle/>
        <a:p>
          <a:endParaRPr lang="da-DK"/>
        </a:p>
      </dgm:t>
    </dgm:pt>
    <dgm:pt modelId="{31301266-7CB7-194E-85C0-6BFDA4D0F3BF}">
      <dgm:prSet phldrT="[Tekst]"/>
      <dgm:spPr/>
      <dgm:t>
        <a:bodyPr/>
        <a:lstStyle/>
        <a:p>
          <a:r>
            <a:rPr lang="da-DK" dirty="0" err="1" smtClean="0"/>
            <a:t>Virk.dk</a:t>
          </a:r>
          <a:endParaRPr lang="da-DK" dirty="0"/>
        </a:p>
      </dgm:t>
    </dgm:pt>
    <dgm:pt modelId="{82A145C7-D3B5-024B-8B92-40F3F2292303}" type="parTrans" cxnId="{F2E8A8A8-76C9-8B47-943E-193DA871C0D0}">
      <dgm:prSet/>
      <dgm:spPr/>
      <dgm:t>
        <a:bodyPr/>
        <a:lstStyle/>
        <a:p>
          <a:endParaRPr lang="da-DK"/>
        </a:p>
      </dgm:t>
    </dgm:pt>
    <dgm:pt modelId="{932A58E4-DBB4-F747-8D82-CFA76AAFA410}" type="sibTrans" cxnId="{F2E8A8A8-76C9-8B47-943E-193DA871C0D0}">
      <dgm:prSet/>
      <dgm:spPr/>
      <dgm:t>
        <a:bodyPr/>
        <a:lstStyle/>
        <a:p>
          <a:endParaRPr lang="da-DK"/>
        </a:p>
      </dgm:t>
    </dgm:pt>
    <dgm:pt modelId="{61D473EF-BA4F-564F-9EC1-1EB789035FA5}">
      <dgm:prSet phldrT="[Tekst]"/>
      <dgm:spPr/>
      <dgm:t>
        <a:bodyPr/>
        <a:lstStyle/>
        <a:p>
          <a:r>
            <a:rPr lang="da-DK" dirty="0" smtClean="0"/>
            <a:t>Digital Post</a:t>
          </a:r>
          <a:endParaRPr lang="da-DK" dirty="0"/>
        </a:p>
      </dgm:t>
    </dgm:pt>
    <dgm:pt modelId="{27E57A18-D34D-CA45-8796-386E1E0A6F75}" type="parTrans" cxnId="{17461E4C-EE00-F64E-9EA4-90B5955D2512}">
      <dgm:prSet/>
      <dgm:spPr/>
      <dgm:t>
        <a:bodyPr/>
        <a:lstStyle/>
        <a:p>
          <a:endParaRPr lang="da-DK"/>
        </a:p>
      </dgm:t>
    </dgm:pt>
    <dgm:pt modelId="{F409DDE2-8451-E349-A402-696882D8E3F3}" type="sibTrans" cxnId="{17461E4C-EE00-F64E-9EA4-90B5955D2512}">
      <dgm:prSet/>
      <dgm:spPr/>
      <dgm:t>
        <a:bodyPr/>
        <a:lstStyle/>
        <a:p>
          <a:endParaRPr lang="da-DK"/>
        </a:p>
      </dgm:t>
    </dgm:pt>
    <dgm:pt modelId="{69E8F515-134C-DB44-98C5-8F341EC9E31D}">
      <dgm:prSet phldrT="[Tekst]"/>
      <dgm:spPr/>
      <dgm:t>
        <a:bodyPr/>
        <a:lstStyle/>
        <a:p>
          <a:r>
            <a:rPr lang="da-DK" smtClean="0"/>
            <a:t>Nem Refusion</a:t>
          </a:r>
          <a:endParaRPr lang="da-DK" dirty="0"/>
        </a:p>
      </dgm:t>
    </dgm:pt>
    <dgm:pt modelId="{D135DF9E-646D-6949-A960-0E78B7351B52}" type="parTrans" cxnId="{E3E01C14-0389-184F-AAB4-6019075C6C43}">
      <dgm:prSet/>
      <dgm:spPr/>
    </dgm:pt>
    <dgm:pt modelId="{FD3CA94C-EDB7-614C-BC9A-087F2436CA8E}" type="sibTrans" cxnId="{E3E01C14-0389-184F-AAB4-6019075C6C43}">
      <dgm:prSet/>
      <dgm:spPr/>
    </dgm:pt>
    <dgm:pt modelId="{AF50B901-1260-2344-A149-ED362C259305}" type="pres">
      <dgm:prSet presAssocID="{A752F75C-DA7F-1747-A69C-2716B28C9F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36AA6EE2-E5BF-384F-9D94-CCE7C0388B00}" type="pres">
      <dgm:prSet presAssocID="{658CB155-4D2C-6A4F-B545-DB7E8B94C3DB}" presName="vertOne" presStyleCnt="0"/>
      <dgm:spPr/>
    </dgm:pt>
    <dgm:pt modelId="{67A724F1-2605-BC41-B8E4-401B45482454}" type="pres">
      <dgm:prSet presAssocID="{658CB155-4D2C-6A4F-B545-DB7E8B94C3D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FC4051E1-E138-244C-9364-0B3EC06A0A2B}" type="pres">
      <dgm:prSet presAssocID="{658CB155-4D2C-6A4F-B545-DB7E8B94C3DB}" presName="parTransOne" presStyleCnt="0"/>
      <dgm:spPr/>
    </dgm:pt>
    <dgm:pt modelId="{50748D02-4491-404F-BC07-66ACB75330B9}" type="pres">
      <dgm:prSet presAssocID="{658CB155-4D2C-6A4F-B545-DB7E8B94C3DB}" presName="horzOne" presStyleCnt="0"/>
      <dgm:spPr/>
    </dgm:pt>
    <dgm:pt modelId="{8D1D8855-F0EC-D146-98B3-3DC5485B3E8B}" type="pres">
      <dgm:prSet presAssocID="{31301266-7CB7-194E-85C0-6BFDA4D0F3BF}" presName="vertTwo" presStyleCnt="0"/>
      <dgm:spPr/>
    </dgm:pt>
    <dgm:pt modelId="{CD2A82F6-5B4E-4746-BF9F-33F8BECBAD24}" type="pres">
      <dgm:prSet presAssocID="{31301266-7CB7-194E-85C0-6BFDA4D0F3B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A3E098E-B988-3248-B1BF-4DF3D8031353}" type="pres">
      <dgm:prSet presAssocID="{31301266-7CB7-194E-85C0-6BFDA4D0F3BF}" presName="horzTwo" presStyleCnt="0"/>
      <dgm:spPr/>
    </dgm:pt>
    <dgm:pt modelId="{88A0D314-2D04-CF4B-83CF-D0A8396EC680}" type="pres">
      <dgm:prSet presAssocID="{932A58E4-DBB4-F747-8D82-CFA76AAFA410}" presName="sibSpaceTwo" presStyleCnt="0"/>
      <dgm:spPr/>
    </dgm:pt>
    <dgm:pt modelId="{57A6A918-C167-2F4F-91DA-6F44B1DCACA1}" type="pres">
      <dgm:prSet presAssocID="{61D473EF-BA4F-564F-9EC1-1EB789035FA5}" presName="vertTwo" presStyleCnt="0"/>
      <dgm:spPr/>
    </dgm:pt>
    <dgm:pt modelId="{147AC6B0-DB15-604C-8ED1-48D8AC8CD0E1}" type="pres">
      <dgm:prSet presAssocID="{61D473EF-BA4F-564F-9EC1-1EB789035FA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D426A62-0CB6-7741-BCC7-74C135AD0CF9}" type="pres">
      <dgm:prSet presAssocID="{61D473EF-BA4F-564F-9EC1-1EB789035FA5}" presName="horzTwo" presStyleCnt="0"/>
      <dgm:spPr/>
    </dgm:pt>
    <dgm:pt modelId="{5E75FF73-08C0-4545-BEDE-68E11C81E972}" type="pres">
      <dgm:prSet presAssocID="{F409DDE2-8451-E349-A402-696882D8E3F3}" presName="sibSpaceTwo" presStyleCnt="0"/>
      <dgm:spPr/>
    </dgm:pt>
    <dgm:pt modelId="{31557AB2-A9FF-C54C-AF9F-22A461D7D6AE}" type="pres">
      <dgm:prSet presAssocID="{69E8F515-134C-DB44-98C5-8F341EC9E31D}" presName="vertTwo" presStyleCnt="0"/>
      <dgm:spPr/>
    </dgm:pt>
    <dgm:pt modelId="{BD05FF51-5C0A-4247-84BF-ED49E1086C6C}" type="pres">
      <dgm:prSet presAssocID="{69E8F515-134C-DB44-98C5-8F341EC9E31D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830EB4BB-652A-9842-BFC2-67F618159EB9}" type="pres">
      <dgm:prSet presAssocID="{69E8F515-134C-DB44-98C5-8F341EC9E31D}" presName="horzTwo" presStyleCnt="0"/>
      <dgm:spPr/>
    </dgm:pt>
  </dgm:ptLst>
  <dgm:cxnLst>
    <dgm:cxn modelId="{0DDC6147-5AA1-8743-A571-1906034C3CA3}" type="presOf" srcId="{61D473EF-BA4F-564F-9EC1-1EB789035FA5}" destId="{147AC6B0-DB15-604C-8ED1-48D8AC8CD0E1}" srcOrd="0" destOrd="0" presId="urn:microsoft.com/office/officeart/2005/8/layout/hierarchy4"/>
    <dgm:cxn modelId="{F2E8A8A8-76C9-8B47-943E-193DA871C0D0}" srcId="{658CB155-4D2C-6A4F-B545-DB7E8B94C3DB}" destId="{31301266-7CB7-194E-85C0-6BFDA4D0F3BF}" srcOrd="0" destOrd="0" parTransId="{82A145C7-D3B5-024B-8B92-40F3F2292303}" sibTransId="{932A58E4-DBB4-F747-8D82-CFA76AAFA410}"/>
    <dgm:cxn modelId="{B397293A-24F8-084D-8142-EBF0E78EF8D9}" type="presOf" srcId="{69E8F515-134C-DB44-98C5-8F341EC9E31D}" destId="{BD05FF51-5C0A-4247-84BF-ED49E1086C6C}" srcOrd="0" destOrd="0" presId="urn:microsoft.com/office/officeart/2005/8/layout/hierarchy4"/>
    <dgm:cxn modelId="{2680830A-77B7-274A-8578-06B2D7D50965}" type="presOf" srcId="{A752F75C-DA7F-1747-A69C-2716B28C9F52}" destId="{AF50B901-1260-2344-A149-ED362C259305}" srcOrd="0" destOrd="0" presId="urn:microsoft.com/office/officeart/2005/8/layout/hierarchy4"/>
    <dgm:cxn modelId="{FBAC70E1-93B4-D94D-9D33-3A25A34A714B}" type="presOf" srcId="{31301266-7CB7-194E-85C0-6BFDA4D0F3BF}" destId="{CD2A82F6-5B4E-4746-BF9F-33F8BECBAD24}" srcOrd="0" destOrd="0" presId="urn:microsoft.com/office/officeart/2005/8/layout/hierarchy4"/>
    <dgm:cxn modelId="{97CE2F0A-8089-5145-8AA0-3DC38F771BE5}" type="presOf" srcId="{658CB155-4D2C-6A4F-B545-DB7E8B94C3DB}" destId="{67A724F1-2605-BC41-B8E4-401B45482454}" srcOrd="0" destOrd="0" presId="urn:microsoft.com/office/officeart/2005/8/layout/hierarchy4"/>
    <dgm:cxn modelId="{17461E4C-EE00-F64E-9EA4-90B5955D2512}" srcId="{658CB155-4D2C-6A4F-B545-DB7E8B94C3DB}" destId="{61D473EF-BA4F-564F-9EC1-1EB789035FA5}" srcOrd="1" destOrd="0" parTransId="{27E57A18-D34D-CA45-8796-386E1E0A6F75}" sibTransId="{F409DDE2-8451-E349-A402-696882D8E3F3}"/>
    <dgm:cxn modelId="{E3E01C14-0389-184F-AAB4-6019075C6C43}" srcId="{658CB155-4D2C-6A4F-B545-DB7E8B94C3DB}" destId="{69E8F515-134C-DB44-98C5-8F341EC9E31D}" srcOrd="2" destOrd="0" parTransId="{D135DF9E-646D-6949-A960-0E78B7351B52}" sibTransId="{FD3CA94C-EDB7-614C-BC9A-087F2436CA8E}"/>
    <dgm:cxn modelId="{CA6732CD-5330-F64C-B1B3-AC3799209FB9}" srcId="{A752F75C-DA7F-1747-A69C-2716B28C9F52}" destId="{658CB155-4D2C-6A4F-B545-DB7E8B94C3DB}" srcOrd="0" destOrd="0" parTransId="{94A04576-FF2B-CB4A-BBAA-EB6DC43FA600}" sibTransId="{46C43D9C-892F-E84A-B7C9-56F5D8BB6B28}"/>
    <dgm:cxn modelId="{979B71B6-9869-E641-BD68-6E40F6BDE3EA}" type="presParOf" srcId="{AF50B901-1260-2344-A149-ED362C259305}" destId="{36AA6EE2-E5BF-384F-9D94-CCE7C0388B00}" srcOrd="0" destOrd="0" presId="urn:microsoft.com/office/officeart/2005/8/layout/hierarchy4"/>
    <dgm:cxn modelId="{97504CC8-BC88-4E49-9B87-1FC438D25AD4}" type="presParOf" srcId="{36AA6EE2-E5BF-384F-9D94-CCE7C0388B00}" destId="{67A724F1-2605-BC41-B8E4-401B45482454}" srcOrd="0" destOrd="0" presId="urn:microsoft.com/office/officeart/2005/8/layout/hierarchy4"/>
    <dgm:cxn modelId="{21EA29C8-810D-134B-A67F-81074C3ABE11}" type="presParOf" srcId="{36AA6EE2-E5BF-384F-9D94-CCE7C0388B00}" destId="{FC4051E1-E138-244C-9364-0B3EC06A0A2B}" srcOrd="1" destOrd="0" presId="urn:microsoft.com/office/officeart/2005/8/layout/hierarchy4"/>
    <dgm:cxn modelId="{042C8A26-7363-774F-AD18-2EE8CBBE9E1D}" type="presParOf" srcId="{36AA6EE2-E5BF-384F-9D94-CCE7C0388B00}" destId="{50748D02-4491-404F-BC07-66ACB75330B9}" srcOrd="2" destOrd="0" presId="urn:microsoft.com/office/officeart/2005/8/layout/hierarchy4"/>
    <dgm:cxn modelId="{B25782E6-7324-AA41-9E3A-3BE4E6DBCF3D}" type="presParOf" srcId="{50748D02-4491-404F-BC07-66ACB75330B9}" destId="{8D1D8855-F0EC-D146-98B3-3DC5485B3E8B}" srcOrd="0" destOrd="0" presId="urn:microsoft.com/office/officeart/2005/8/layout/hierarchy4"/>
    <dgm:cxn modelId="{AB568FCE-1957-B14B-91FA-A19E4B983D88}" type="presParOf" srcId="{8D1D8855-F0EC-D146-98B3-3DC5485B3E8B}" destId="{CD2A82F6-5B4E-4746-BF9F-33F8BECBAD24}" srcOrd="0" destOrd="0" presId="urn:microsoft.com/office/officeart/2005/8/layout/hierarchy4"/>
    <dgm:cxn modelId="{1A8A95FE-8786-D04C-A55E-F13297115F7D}" type="presParOf" srcId="{8D1D8855-F0EC-D146-98B3-3DC5485B3E8B}" destId="{4A3E098E-B988-3248-B1BF-4DF3D8031353}" srcOrd="1" destOrd="0" presId="urn:microsoft.com/office/officeart/2005/8/layout/hierarchy4"/>
    <dgm:cxn modelId="{4206313C-9910-434C-A217-D7EAEF86A65C}" type="presParOf" srcId="{50748D02-4491-404F-BC07-66ACB75330B9}" destId="{88A0D314-2D04-CF4B-83CF-D0A8396EC680}" srcOrd="1" destOrd="0" presId="urn:microsoft.com/office/officeart/2005/8/layout/hierarchy4"/>
    <dgm:cxn modelId="{BBE99108-819A-5745-9685-271F04299979}" type="presParOf" srcId="{50748D02-4491-404F-BC07-66ACB75330B9}" destId="{57A6A918-C167-2F4F-91DA-6F44B1DCACA1}" srcOrd="2" destOrd="0" presId="urn:microsoft.com/office/officeart/2005/8/layout/hierarchy4"/>
    <dgm:cxn modelId="{1F2ABD1E-14CC-DF45-A986-E85298A59CF8}" type="presParOf" srcId="{57A6A918-C167-2F4F-91DA-6F44B1DCACA1}" destId="{147AC6B0-DB15-604C-8ED1-48D8AC8CD0E1}" srcOrd="0" destOrd="0" presId="urn:microsoft.com/office/officeart/2005/8/layout/hierarchy4"/>
    <dgm:cxn modelId="{878A285F-F13A-2642-8B9D-3E0DB2C5F61E}" type="presParOf" srcId="{57A6A918-C167-2F4F-91DA-6F44B1DCACA1}" destId="{DD426A62-0CB6-7741-BCC7-74C135AD0CF9}" srcOrd="1" destOrd="0" presId="urn:microsoft.com/office/officeart/2005/8/layout/hierarchy4"/>
    <dgm:cxn modelId="{296EB919-2C62-D14F-A236-13E37DE63A1A}" type="presParOf" srcId="{50748D02-4491-404F-BC07-66ACB75330B9}" destId="{5E75FF73-08C0-4545-BEDE-68E11C81E972}" srcOrd="3" destOrd="0" presId="urn:microsoft.com/office/officeart/2005/8/layout/hierarchy4"/>
    <dgm:cxn modelId="{E643D6F4-F487-6541-9102-CD9F71F41A2E}" type="presParOf" srcId="{50748D02-4491-404F-BC07-66ACB75330B9}" destId="{31557AB2-A9FF-C54C-AF9F-22A461D7D6AE}" srcOrd="4" destOrd="0" presId="urn:microsoft.com/office/officeart/2005/8/layout/hierarchy4"/>
    <dgm:cxn modelId="{634C2F2D-D1EC-C343-8CFD-AD2732D1D294}" type="presParOf" srcId="{31557AB2-A9FF-C54C-AF9F-22A461D7D6AE}" destId="{BD05FF51-5C0A-4247-84BF-ED49E1086C6C}" srcOrd="0" destOrd="0" presId="urn:microsoft.com/office/officeart/2005/8/layout/hierarchy4"/>
    <dgm:cxn modelId="{86533A7F-CF97-FC4A-86BA-9B73AE46559C}" type="presParOf" srcId="{31557AB2-A9FF-C54C-AF9F-22A461D7D6AE}" destId="{830EB4BB-652A-9842-BFC2-67F618159E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A724F1-2605-BC41-B8E4-401B45482454}">
      <dsp:nvSpPr>
        <dsp:cNvPr id="0" name=""/>
        <dsp:cNvSpPr/>
      </dsp:nvSpPr>
      <dsp:spPr>
        <a:xfrm>
          <a:off x="2753" y="1521"/>
          <a:ext cx="7657355" cy="1531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600" kern="1200" dirty="0" err="1" smtClean="0"/>
            <a:t>NemID</a:t>
          </a:r>
          <a:r>
            <a:rPr lang="da-DK" sz="4600" kern="1200" dirty="0" smtClean="0"/>
            <a:t> Medarbejdersignatur</a:t>
          </a:r>
          <a:endParaRPr lang="da-DK" sz="4600" kern="1200" dirty="0"/>
        </a:p>
      </dsp:txBody>
      <dsp:txXfrm>
        <a:off x="2753" y="1521"/>
        <a:ext cx="7657355" cy="1531441"/>
      </dsp:txXfrm>
    </dsp:sp>
    <dsp:sp modelId="{CD2A82F6-5B4E-4746-BF9F-33F8BECBAD24}">
      <dsp:nvSpPr>
        <dsp:cNvPr id="0" name=""/>
        <dsp:cNvSpPr/>
      </dsp:nvSpPr>
      <dsp:spPr>
        <a:xfrm>
          <a:off x="2753" y="1734112"/>
          <a:ext cx="2417094" cy="1531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tint val="99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100" kern="1200" dirty="0" err="1" smtClean="0"/>
            <a:t>Virk.dk</a:t>
          </a:r>
          <a:endParaRPr lang="da-DK" sz="4100" kern="1200" dirty="0"/>
        </a:p>
      </dsp:txBody>
      <dsp:txXfrm>
        <a:off x="2753" y="1734112"/>
        <a:ext cx="2417094" cy="1531441"/>
      </dsp:txXfrm>
    </dsp:sp>
    <dsp:sp modelId="{147AC6B0-DB15-604C-8ED1-48D8AC8CD0E1}">
      <dsp:nvSpPr>
        <dsp:cNvPr id="0" name=""/>
        <dsp:cNvSpPr/>
      </dsp:nvSpPr>
      <dsp:spPr>
        <a:xfrm>
          <a:off x="2622884" y="1734112"/>
          <a:ext cx="2417094" cy="1531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tint val="99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100" kern="1200" dirty="0" smtClean="0"/>
            <a:t>Digital Post</a:t>
          </a:r>
          <a:endParaRPr lang="da-DK" sz="4100" kern="1200" dirty="0"/>
        </a:p>
      </dsp:txBody>
      <dsp:txXfrm>
        <a:off x="2622884" y="1734112"/>
        <a:ext cx="2417094" cy="1531441"/>
      </dsp:txXfrm>
    </dsp:sp>
    <dsp:sp modelId="{BD05FF51-5C0A-4247-84BF-ED49E1086C6C}">
      <dsp:nvSpPr>
        <dsp:cNvPr id="0" name=""/>
        <dsp:cNvSpPr/>
      </dsp:nvSpPr>
      <dsp:spPr>
        <a:xfrm>
          <a:off x="5243014" y="1734112"/>
          <a:ext cx="2417094" cy="1531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tint val="99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100" kern="1200" smtClean="0"/>
            <a:t>Nem Refusion</a:t>
          </a:r>
          <a:endParaRPr lang="da-DK" sz="4100" kern="1200" dirty="0"/>
        </a:p>
      </dsp:txBody>
      <dsp:txXfrm>
        <a:off x="5243014" y="1734112"/>
        <a:ext cx="2417094" cy="1531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CB2AF-C273-1045-AA42-8C6721C3559E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2DBEB-B418-6642-BF43-3179AD47936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Baggrunden for kurset</a:t>
            </a:r>
          </a:p>
          <a:p>
            <a:endParaRPr lang="da-DK" dirty="0" smtClean="0"/>
          </a:p>
          <a:p>
            <a:r>
              <a:rPr lang="da-DK" dirty="0" smtClean="0"/>
              <a:t>Særlige udfordringer for denne gruppe</a:t>
            </a:r>
          </a:p>
          <a:p>
            <a:endParaRPr lang="da-DK" dirty="0" smtClean="0"/>
          </a:p>
          <a:p>
            <a:r>
              <a:rPr lang="da-DK" dirty="0" smtClean="0"/>
              <a:t>Spørgsmål undervejs – opsamling til sidst</a:t>
            </a:r>
          </a:p>
          <a:p>
            <a:endParaRPr lang="da-DK" dirty="0" smtClean="0"/>
          </a:p>
          <a:p>
            <a:r>
              <a:rPr lang="da-DK" dirty="0" smtClean="0"/>
              <a:t>Min baggrund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Viser forløbet på næste slide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Mange har oplevelsen af at det koster, uanset hvad, at henvende sig til Nets.</a:t>
            </a:r>
          </a:p>
          <a:p>
            <a:r>
              <a:rPr lang="da-DK" dirty="0" smtClean="0"/>
              <a:t> I følgende tilfælde er det gratis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Gjort det nemt ved at komme direkte ind på indberetningssiden </a:t>
            </a:r>
            <a:br>
              <a:rPr lang="da-DK" dirty="0" smtClean="0"/>
            </a:br>
            <a:r>
              <a:rPr lang="da-DK" dirty="0" smtClean="0"/>
              <a:t>når man taster </a:t>
            </a:r>
            <a:r>
              <a:rPr lang="da-DK" dirty="0" err="1" smtClean="0"/>
              <a:t>virk.dk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Når man logger ind med </a:t>
            </a:r>
            <a:r>
              <a:rPr lang="da-DK" dirty="0" err="1" smtClean="0"/>
              <a:t>nøglefil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22</a:t>
            </a:fld>
            <a:endParaRPr 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Sådan kommer man ind i brugeradministrationen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23</a:t>
            </a:fld>
            <a:endParaRPr 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Det interessante her, er erhvervsfuldmagt til tredjepart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24</a:t>
            </a:fld>
            <a:endParaRPr 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Bare visning,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25</a:t>
            </a:fld>
            <a:endParaRPr 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26</a:t>
            </a:fld>
            <a:endParaRPr lang="da-D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27</a:t>
            </a:fld>
            <a:endParaRPr lang="da-D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28</a:t>
            </a:fld>
            <a:endParaRPr lang="da-D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29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85800" y="4570413"/>
            <a:ext cx="5486400" cy="4114800"/>
          </a:xfrm>
        </p:spPr>
        <p:txBody>
          <a:bodyPr>
            <a:normAutofit/>
          </a:bodyPr>
          <a:lstStyle/>
          <a:p>
            <a:r>
              <a:rPr lang="da-DK" dirty="0" smtClean="0"/>
              <a:t>Nøglen til alting, når vi snakker digitalt med det offentlige</a:t>
            </a:r>
          </a:p>
          <a:p>
            <a:endParaRPr lang="da-DK" dirty="0" smtClean="0"/>
          </a:p>
          <a:p>
            <a:r>
              <a:rPr lang="da-DK" dirty="0" smtClean="0"/>
              <a:t>Tre eksempler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30</a:t>
            </a:fld>
            <a:endParaRPr lang="da-D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31</a:t>
            </a:fld>
            <a:endParaRPr lang="da-DK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32</a:t>
            </a:fld>
            <a:endParaRPr lang="da-DK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33</a:t>
            </a:fld>
            <a:endParaRPr lang="da-DK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34</a:t>
            </a:fld>
            <a:endParaRPr lang="da-DK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35</a:t>
            </a:fld>
            <a:endParaRPr lang="da-DK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36</a:t>
            </a:fld>
            <a:endParaRPr lang="da-DK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37</a:t>
            </a:fld>
            <a:endParaRPr lang="da-DK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38</a:t>
            </a:fld>
            <a:endParaRPr lang="da-DK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40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41</a:t>
            </a:fld>
            <a:endParaRPr lang="da-DK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42</a:t>
            </a:fld>
            <a:endParaRPr lang="da-DK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43</a:t>
            </a:fld>
            <a:endParaRPr lang="da-DK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44</a:t>
            </a:fld>
            <a:endParaRPr lang="da-DK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45</a:t>
            </a:fld>
            <a:endParaRPr lang="da-DK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46</a:t>
            </a:fld>
            <a:endParaRPr lang="da-DK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47</a:t>
            </a:fld>
            <a:endParaRPr lang="da-DK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48</a:t>
            </a:fld>
            <a:endParaRPr lang="da-DK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49</a:t>
            </a:fld>
            <a:endParaRPr lang="da-DK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50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Medarbejdersignatur.dk</a:t>
            </a:r>
            <a:r>
              <a:rPr lang="da-DK" dirty="0" smtClean="0"/>
              <a:t> har gjort det lettere at overskue de dele af </a:t>
            </a:r>
            <a:r>
              <a:rPr lang="da-DK" dirty="0" err="1" smtClean="0"/>
              <a:t>NemID</a:t>
            </a:r>
            <a:r>
              <a:rPr lang="da-DK" dirty="0" smtClean="0"/>
              <a:t> som har netop </a:t>
            </a:r>
            <a:r>
              <a:rPr lang="da-DK" dirty="0" err="1" smtClean="0"/>
              <a:t>medarbdejsignatur</a:t>
            </a:r>
            <a:r>
              <a:rPr lang="da-DK" dirty="0" smtClean="0"/>
              <a:t> at gøre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51</a:t>
            </a:fld>
            <a:endParaRPr lang="da-DK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52</a:t>
            </a:fld>
            <a:endParaRPr lang="da-DK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53</a:t>
            </a:fld>
            <a:endParaRPr lang="da-DK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54</a:t>
            </a:fld>
            <a:endParaRPr lang="da-DK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55</a:t>
            </a:fld>
            <a:endParaRPr lang="da-DK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56</a:t>
            </a:fld>
            <a:endParaRPr lang="da-DK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57</a:t>
            </a:fld>
            <a:endParaRPr lang="da-DK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58</a:t>
            </a:fld>
            <a:endParaRPr lang="da-DK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59</a:t>
            </a:fld>
            <a:endParaRPr lang="da-DK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60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Tegningsberettiget skal underskrive</a:t>
            </a:r>
          </a:p>
          <a:p>
            <a:r>
              <a:rPr lang="da-DK" dirty="0" smtClean="0"/>
              <a:t>Ikke nødvendigvis det sammen som administrator</a:t>
            </a:r>
          </a:p>
          <a:p>
            <a:r>
              <a:rPr lang="da-DK" dirty="0" smtClean="0"/>
              <a:t>I enkeltmandsvirksomheder er det </a:t>
            </a:r>
            <a:r>
              <a:rPr lang="da-DK" dirty="0" err="1" smtClean="0"/>
              <a:t>oftes</a:t>
            </a:r>
            <a:r>
              <a:rPr lang="da-DK" dirty="0" smtClean="0"/>
              <a:t> en og samme med mindre man overdrager denne rolle til en anden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61</a:t>
            </a:fld>
            <a:endParaRPr lang="da-DK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62</a:t>
            </a:fld>
            <a:endParaRPr lang="da-DK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63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Vigitgt</a:t>
            </a:r>
            <a:r>
              <a:rPr lang="da-DK" dirty="0" smtClean="0"/>
              <a:t> med </a:t>
            </a:r>
            <a:r>
              <a:rPr lang="da-DK" dirty="0" err="1" smtClean="0"/>
              <a:t>nøglefil</a:t>
            </a:r>
            <a:r>
              <a:rPr lang="da-DK" dirty="0" smtClean="0"/>
              <a:t> eller nøglekort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Som revisor, bogholder etc. er det mest </a:t>
            </a:r>
            <a:r>
              <a:rPr lang="da-DK" dirty="0" err="1" smtClean="0"/>
              <a:t>andvendelige</a:t>
            </a:r>
            <a:r>
              <a:rPr lang="da-DK" dirty="0" smtClean="0"/>
              <a:t> at have </a:t>
            </a:r>
            <a:r>
              <a:rPr lang="da-DK" dirty="0" err="1" smtClean="0"/>
              <a:t>nøglefil</a:t>
            </a:r>
            <a:r>
              <a:rPr lang="da-DK" dirty="0" smtClean="0"/>
              <a:t> hvis man har </a:t>
            </a:r>
            <a:r>
              <a:rPr lang="da-DK" dirty="0" err="1" smtClean="0"/>
              <a:t>NemID</a:t>
            </a:r>
            <a:r>
              <a:rPr lang="da-DK" dirty="0" smtClean="0"/>
              <a:t> medarbejdersignatur i flere af klienternes virksomhed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Videre forløb på næste slide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DBEB-B418-6642-BF43-3179AD479362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leder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hil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652B35-718D-4E28-AFEB-B694A3B357E8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dhold, øverst og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935016-F36D-D845-8615-8A9F573AC798}" type="datetimeFigureOut">
              <a:rPr lang="da-DK" smtClean="0"/>
              <a:pPr/>
              <a:t>14-01-2016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BAD398-096E-7647-B832-894F8D6679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jaelp.virk.dk/sites/default/files/installer-signatur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s.eu/dk-da/Service/kundeservice/NemID-medarbejdersignatur/Documents/Engangsfuldmagt_aftale_om_oprettelse_af_NemID_administrator_DK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s.eu/dk-da/Service/kundeservice/NemID-medarbejdersignatur/Pages/Krav-til-din-computer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nemrefusion.digamb.dk/overblik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hjaelp.virk.dk/sites/default/files/vejledning_om_digital_post_gennem_privat_e-boks.pdf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nemrefusion.dk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svendborgbibliotek.dk/page/it-hjaelp-virksomheder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ukurs.dk/Kursusside.aspx?CourseID=7903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digamb.dk/virk.nemrefusion.dk/www.virk.dk/myndigheder/stat/kombit/nemrefusion_-_refusion_af_sygedagpenge_og_barselsdagpenge.htm" TargetMode="External"/><Relationship Id="rId3" Type="http://schemas.openxmlformats.org/officeDocument/2006/relationships/hyperlink" Target="http://www.nets.eu/dk-da/Service/kundeservice/NemID-medarbejdersignatur/Oevrige-vejledninger/Pages/default.aspx" TargetMode="External"/><Relationship Id="rId7" Type="http://schemas.openxmlformats.org/officeDocument/2006/relationships/hyperlink" Target="https://hjaelp.virk.dk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jaelp.virk.dk/sites/default/files/installer-signatur.pdf" TargetMode="External"/><Relationship Id="rId5" Type="http://schemas.openxmlformats.org/officeDocument/2006/relationships/hyperlink" Target="http://www.nets.eu/dk-da/Service/kundeservice/NemID-medarbejdersignatur/Pages/Overtag-administratorrolle.aspx" TargetMode="External"/><Relationship Id="rId4" Type="http://schemas.openxmlformats.org/officeDocument/2006/relationships/hyperlink" Target="http://www.nets.eu/dk-da/Service/kundeservice/NemID-medarbejdersignatur/Documents/Engangsfuldmagt_aftale_om_oprettelse_af_NemID_administrator_DK.pdf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199" y="1995730"/>
            <a:ext cx="8228013" cy="1927225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rgbClr val="465466"/>
                </a:solidFill>
                <a:latin typeface="Arial"/>
                <a:cs typeface="Arial"/>
              </a:rPr>
              <a:t>Nem ID</a:t>
            </a:r>
            <a:br>
              <a:rPr lang="da-DK" dirty="0" smtClean="0">
                <a:solidFill>
                  <a:srgbClr val="465466"/>
                </a:solidFill>
                <a:latin typeface="Arial"/>
                <a:cs typeface="Arial"/>
              </a:rPr>
            </a:br>
            <a:r>
              <a:rPr lang="da-DK" dirty="0" err="1" smtClean="0">
                <a:solidFill>
                  <a:srgbClr val="465466"/>
                </a:solidFill>
                <a:latin typeface="Arial"/>
                <a:cs typeface="Arial"/>
              </a:rPr>
              <a:t>Virk.dk</a:t>
            </a:r>
            <a:r>
              <a:rPr lang="da-DK" dirty="0" smtClean="0">
                <a:solidFill>
                  <a:srgbClr val="465466"/>
                </a:solidFill>
                <a:latin typeface="Arial"/>
                <a:cs typeface="Arial"/>
              </a:rPr>
              <a:t/>
            </a:r>
            <a:br>
              <a:rPr lang="da-DK" dirty="0" smtClean="0">
                <a:solidFill>
                  <a:srgbClr val="465466"/>
                </a:solidFill>
                <a:latin typeface="Arial"/>
                <a:cs typeface="Arial"/>
              </a:rPr>
            </a:br>
            <a:r>
              <a:rPr lang="da-DK" dirty="0" smtClean="0">
                <a:solidFill>
                  <a:srgbClr val="465466"/>
                </a:solidFill>
                <a:latin typeface="Arial"/>
                <a:cs typeface="Arial"/>
              </a:rPr>
              <a:t>Digital Post</a:t>
            </a:r>
            <a:endParaRPr lang="da-DK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57199" y="4542455"/>
            <a:ext cx="8228013" cy="184048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chemeClr val="bg2"/>
                </a:solidFill>
                <a:latin typeface="Arial"/>
                <a:cs typeface="Arial"/>
              </a:rPr>
              <a:t>Bogholdere, revisorer og rådgivere for mindre virksomheder</a:t>
            </a:r>
          </a:p>
          <a:p>
            <a:endParaRPr lang="da-DK" sz="2800" dirty="0">
              <a:solidFill>
                <a:srgbClr val="46546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Skærmbillede 2015-06-09 kl. 15.31.59.png"/>
          <p:cNvPicPr>
            <a:picLocks noGrp="1" noChangeAspect="1"/>
          </p:cNvPicPr>
          <p:nvPr>
            <p:ph idx="1"/>
          </p:nvPr>
        </p:nvPicPr>
        <p:blipFill>
          <a:blip r:embed="rId3"/>
          <a:srcRect l="31713" t="57749" r="32831" b="12833"/>
          <a:stretch>
            <a:fillRect/>
          </a:stretch>
        </p:blipFill>
        <p:spPr>
          <a:xfrm>
            <a:off x="1235172" y="2069291"/>
            <a:ext cx="7262410" cy="3766085"/>
          </a:xfr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Administratoraftale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4" y="2770094"/>
            <a:ext cx="7947025" cy="3663547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Man modtager en mail med information om det videre forløb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Kort tid efter modtager man en mail med link til installation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Når bestillingen er færdiggjort modtager man et brev fra </a:t>
            </a:r>
            <a:r>
              <a:rPr lang="da-DK" dirty="0" err="1" smtClean="0">
                <a:solidFill>
                  <a:srgbClr val="465466"/>
                </a:solidFill>
              </a:rPr>
              <a:t>NetsDanID</a:t>
            </a:r>
            <a:r>
              <a:rPr lang="da-DK" dirty="0" smtClean="0">
                <a:solidFill>
                  <a:srgbClr val="465466"/>
                </a:solidFill>
              </a:rPr>
              <a:t> med en installationskode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  <a:hlinkClick r:id="rId3"/>
              </a:rPr>
              <a:t>Installationsguide</a:t>
            </a:r>
            <a:endParaRPr lang="da-DK" dirty="0" smtClean="0">
              <a:solidFill>
                <a:srgbClr val="465466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Installationsforløb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Installationsforløb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ladsholder til indhold 6" descr="velkomst_email_noeglefi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6954" r="-36954"/>
          <a:stretch>
            <a:fillRect/>
          </a:stretch>
        </p:blipFill>
        <p:spPr>
          <a:xfrm>
            <a:off x="-1208043" y="1460396"/>
            <a:ext cx="11727497" cy="50001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701794"/>
            <a:ext cx="7662864" cy="4138344"/>
          </a:xfrm>
        </p:spPr>
        <p:txBody>
          <a:bodyPr>
            <a:normAutofit fontScale="92500"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Den første i virksomheden som bestiller </a:t>
            </a:r>
            <a:r>
              <a:rPr lang="da-DK" dirty="0" err="1" smtClean="0">
                <a:solidFill>
                  <a:schemeClr val="bg2"/>
                </a:solidFill>
              </a:rPr>
              <a:t>NemID</a:t>
            </a:r>
            <a:r>
              <a:rPr lang="da-DK" dirty="0" smtClean="0">
                <a:solidFill>
                  <a:schemeClr val="bg2"/>
                </a:solidFill>
              </a:rPr>
              <a:t> Medarbejdersignatur er automatisk administrator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Tegningsberettiget kan afgive fuldmagt til at en anden person underskriver aftalen som Administrator.</a:t>
            </a:r>
            <a:br>
              <a:rPr lang="da-DK" dirty="0" smtClean="0">
                <a:solidFill>
                  <a:schemeClr val="bg2"/>
                </a:solidFill>
              </a:rPr>
            </a:br>
            <a:r>
              <a:rPr lang="da-DK" dirty="0" smtClean="0">
                <a:solidFill>
                  <a:schemeClr val="bg2"/>
                </a:solidFill>
              </a:rPr>
              <a:t>Det kræver en </a:t>
            </a:r>
            <a:r>
              <a:rPr lang="da-DK" dirty="0" smtClean="0">
                <a:solidFill>
                  <a:schemeClr val="bg2"/>
                </a:solidFill>
                <a:hlinkClick r:id="rId3"/>
              </a:rPr>
              <a:t>fuldmagtsblanket</a:t>
            </a:r>
            <a:r>
              <a:rPr lang="da-DK" dirty="0" smtClean="0">
                <a:solidFill>
                  <a:schemeClr val="bg2"/>
                </a:solidFill>
              </a:rPr>
              <a:t> som underskrives og vedlægges aftalen.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Hvis du er ejer af enkeltmandsvirksomhed kan du underskrive aftalen med Nets </a:t>
            </a:r>
            <a:r>
              <a:rPr lang="da-DK" dirty="0" err="1" smtClean="0">
                <a:solidFill>
                  <a:schemeClr val="bg2"/>
                </a:solidFill>
              </a:rPr>
              <a:t>DanID</a:t>
            </a:r>
            <a:r>
              <a:rPr lang="da-DK" dirty="0" smtClean="0">
                <a:solidFill>
                  <a:schemeClr val="bg2"/>
                </a:solidFill>
              </a:rPr>
              <a:t> med din private </a:t>
            </a:r>
            <a:r>
              <a:rPr lang="da-DK" dirty="0" err="1" smtClean="0">
                <a:solidFill>
                  <a:schemeClr val="bg2"/>
                </a:solidFill>
              </a:rPr>
              <a:t>NemID</a:t>
            </a: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Skal det gå stærkt, så bestil </a:t>
            </a:r>
            <a:r>
              <a:rPr lang="da-DK" dirty="0" err="1" smtClean="0">
                <a:solidFill>
                  <a:schemeClr val="bg2"/>
                </a:solidFill>
              </a:rPr>
              <a:t>NemID</a:t>
            </a:r>
            <a:r>
              <a:rPr lang="da-DK" dirty="0" smtClean="0">
                <a:solidFill>
                  <a:schemeClr val="bg2"/>
                </a:solidFill>
              </a:rPr>
              <a:t> med </a:t>
            </a:r>
            <a:r>
              <a:rPr lang="da-DK" dirty="0" err="1" smtClean="0">
                <a:solidFill>
                  <a:schemeClr val="bg2"/>
                </a:solidFill>
              </a:rPr>
              <a:t>nøglefil</a:t>
            </a:r>
            <a:r>
              <a:rPr lang="da-DK" dirty="0" smtClean="0">
                <a:solidFill>
                  <a:schemeClr val="bg2"/>
                </a:solidFill>
              </a:rPr>
              <a:t> og underskriv med privat </a:t>
            </a:r>
            <a:r>
              <a:rPr lang="da-DK" dirty="0" err="1" smtClean="0">
                <a:solidFill>
                  <a:schemeClr val="bg2"/>
                </a:solidFill>
              </a:rPr>
              <a:t>NemID</a:t>
            </a: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rgbClr val="465466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Diverse om </a:t>
            </a:r>
            <a:r>
              <a:rPr lang="da-DK" dirty="0" err="1" smtClean="0">
                <a:solidFill>
                  <a:schemeClr val="tx1"/>
                </a:solidFill>
              </a:rPr>
              <a:t>NemID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01097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Krav til computer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err="1" smtClean="0">
                <a:solidFill>
                  <a:schemeClr val="bg2"/>
                </a:solidFill>
              </a:rPr>
              <a:t>Nøglefil</a:t>
            </a:r>
            <a:r>
              <a:rPr lang="da-DK" dirty="0" smtClean="0">
                <a:solidFill>
                  <a:schemeClr val="bg2"/>
                </a:solidFill>
              </a:rPr>
              <a:t> kræver JAVA 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Nøglekort kræver ikke JAVA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err="1" smtClean="0">
                <a:solidFill>
                  <a:schemeClr val="bg2"/>
                </a:solidFill>
              </a:rPr>
              <a:t>Nøglefil</a:t>
            </a:r>
            <a:r>
              <a:rPr lang="da-DK" dirty="0" smtClean="0">
                <a:solidFill>
                  <a:schemeClr val="bg2"/>
                </a:solidFill>
              </a:rPr>
              <a:t> kan ikke anvendes i </a:t>
            </a:r>
            <a:r>
              <a:rPr lang="da-DK" dirty="0" err="1" smtClean="0">
                <a:solidFill>
                  <a:schemeClr val="bg2"/>
                </a:solidFill>
              </a:rPr>
              <a:t>Chrome-browser</a:t>
            </a: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  <a:hlinkClick r:id="rId3"/>
              </a:rPr>
              <a:t>Link til computerkrav</a:t>
            </a:r>
            <a:endParaRPr lang="da-DK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859"/>
            <a:ext cx="8229600" cy="1451242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Support </a:t>
            </a:r>
            <a:br>
              <a:rPr lang="da-DK" dirty="0" smtClean="0">
                <a:solidFill>
                  <a:schemeClr val="tx1"/>
                </a:solidFill>
              </a:rPr>
            </a:b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556101"/>
            <a:ext cx="7662864" cy="4841929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None/>
            </a:pPr>
            <a:r>
              <a:rPr lang="da-DK" dirty="0" smtClean="0">
                <a:solidFill>
                  <a:schemeClr val="bg2"/>
                </a:solidFill>
              </a:rPr>
              <a:t>Det er gratis at henvende sig til Nets hvis: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Man har ikke modtaget velkomstmail, brev med adgangskode eller nøglekort indenfor oplyst tid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Man har glemt </a:t>
            </a:r>
            <a:r>
              <a:rPr lang="da-DK" dirty="0" err="1" smtClean="0">
                <a:solidFill>
                  <a:schemeClr val="bg2"/>
                </a:solidFill>
              </a:rPr>
              <a:t>brugerID</a:t>
            </a: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Man er administrator og har mistet </a:t>
            </a:r>
            <a:r>
              <a:rPr lang="da-DK" dirty="0" err="1" smtClean="0">
                <a:solidFill>
                  <a:schemeClr val="bg2"/>
                </a:solidFill>
              </a:rPr>
              <a:t>nøglefil</a:t>
            </a:r>
            <a:r>
              <a:rPr lang="da-DK" dirty="0" smtClean="0">
                <a:solidFill>
                  <a:schemeClr val="bg2"/>
                </a:solidFill>
              </a:rPr>
              <a:t> eller glemt adgangskode til </a:t>
            </a:r>
            <a:r>
              <a:rPr lang="da-DK" dirty="0" err="1" smtClean="0">
                <a:solidFill>
                  <a:schemeClr val="bg2"/>
                </a:solidFill>
              </a:rPr>
              <a:t>nøglefil</a:t>
            </a: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Man har ikke fået fornyet sin medarbejdersignatur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Henvendelsen skyldes fejl i Nets underliggende systemer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Supporttelefon: 7224 7090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249260" y="2160374"/>
            <a:ext cx="8652897" cy="3876889"/>
          </a:xfrm>
        </p:spPr>
        <p:txBody>
          <a:bodyPr>
            <a:normAutofit/>
          </a:bodyPr>
          <a:lstStyle/>
          <a:p>
            <a:pPr lvl="1">
              <a:buClr>
                <a:schemeClr val="bg2"/>
              </a:buClr>
              <a:buNone/>
            </a:pPr>
            <a:r>
              <a:rPr lang="da-DK" sz="2400" dirty="0" smtClean="0">
                <a:solidFill>
                  <a:srgbClr val="465466"/>
                </a:solidFill>
              </a:rPr>
              <a:t>Virksomheders og foreningers Fællesindgang til det offentlige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400" dirty="0" smtClean="0">
                <a:solidFill>
                  <a:schemeClr val="bg2"/>
                </a:solidFill>
              </a:rPr>
              <a:t>Oplysninger om virksomheden 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400" dirty="0" smtClean="0">
                <a:solidFill>
                  <a:schemeClr val="bg2"/>
                </a:solidFill>
              </a:rPr>
              <a:t>Læse beskeder og se frister 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400" dirty="0" smtClean="0">
                <a:solidFill>
                  <a:srgbClr val="465466"/>
                </a:solidFill>
              </a:rPr>
              <a:t>Indberetninger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400" dirty="0" smtClean="0">
                <a:solidFill>
                  <a:schemeClr val="bg2"/>
                </a:solidFill>
              </a:rPr>
              <a:t>Brugeradministration og rettigheder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400" dirty="0" smtClean="0">
                <a:solidFill>
                  <a:schemeClr val="bg2"/>
                </a:solidFill>
              </a:rPr>
              <a:t>Erhvervsfuldmagter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400" dirty="0" smtClean="0">
                <a:solidFill>
                  <a:srgbClr val="465466"/>
                </a:solidFill>
              </a:rPr>
              <a:t>Digital Post (eget kapitel)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Virk.dk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Skærmbillede 2015-06-10 kl. 15.01.28.png"/>
          <p:cNvPicPr>
            <a:picLocks noGrp="1" noChangeAspect="1"/>
          </p:cNvPicPr>
          <p:nvPr>
            <p:ph idx="1"/>
          </p:nvPr>
        </p:nvPicPr>
        <p:blipFill>
          <a:blip r:embed="rId3"/>
          <a:srcRect l="205" t="13862" r="1555"/>
          <a:stretch>
            <a:fillRect/>
          </a:stretch>
        </p:blipFill>
        <p:spPr>
          <a:xfrm>
            <a:off x="753531" y="1488141"/>
            <a:ext cx="7721600" cy="5242361"/>
          </a:xfr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-137293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Indberetning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20522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Rettigheder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846732"/>
            <a:ext cx="7662864" cy="4499152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For at kunne indberette på </a:t>
            </a:r>
            <a:r>
              <a:rPr lang="da-DK" dirty="0" err="1" smtClean="0">
                <a:solidFill>
                  <a:schemeClr val="bg2"/>
                </a:solidFill>
              </a:rPr>
              <a:t>virk.dk</a:t>
            </a:r>
            <a:r>
              <a:rPr lang="da-DK" dirty="0" smtClean="0">
                <a:solidFill>
                  <a:schemeClr val="bg2"/>
                </a:solidFill>
              </a:rPr>
              <a:t> skal du have rettigheder til det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34 af indberetningerne kræver rettigheder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Rettigheder kræver </a:t>
            </a:r>
            <a:r>
              <a:rPr lang="da-DK" dirty="0" err="1" smtClean="0">
                <a:solidFill>
                  <a:schemeClr val="bg2"/>
                </a:solidFill>
              </a:rPr>
              <a:t>NemID</a:t>
            </a:r>
            <a:r>
              <a:rPr lang="da-DK" dirty="0" smtClean="0">
                <a:solidFill>
                  <a:schemeClr val="bg2"/>
                </a:solidFill>
              </a:rPr>
              <a:t> medarbejdersignatur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Virksomheden skal være tilsluttet </a:t>
            </a:r>
            <a:r>
              <a:rPr lang="da-DK" dirty="0" err="1" smtClean="0">
                <a:solidFill>
                  <a:schemeClr val="bg2"/>
                </a:solidFill>
              </a:rPr>
              <a:t>NemLog-in/Brugeradministration</a:t>
            </a:r>
            <a:r>
              <a:rPr lang="da-DK" dirty="0" smtClean="0">
                <a:solidFill>
                  <a:schemeClr val="bg2"/>
                </a:solidFill>
              </a:rPr>
              <a:t> for at give rettigheder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err="1" smtClean="0">
                <a:solidFill>
                  <a:srgbClr val="465466"/>
                </a:solidFill>
              </a:rPr>
              <a:t>NemLog-in/Brugeradministration</a:t>
            </a:r>
            <a:r>
              <a:rPr lang="da-DK" dirty="0" smtClean="0">
                <a:solidFill>
                  <a:srgbClr val="465466"/>
                </a:solidFill>
              </a:rPr>
              <a:t> er et katalog over brugere og deres rettigheder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For at kunne give rettigheder til dig selv eller andre skal man være administrator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474798"/>
            <a:ext cx="8229600" cy="130119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dirty="0" smtClean="0">
                <a:solidFill>
                  <a:schemeClr val="tx1"/>
                </a:solidFill>
              </a:rPr>
              <a:t>Brugeradministration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2136633"/>
            <a:ext cx="7662864" cy="3900631"/>
          </a:xfrm>
        </p:spPr>
        <p:txBody>
          <a:bodyPr/>
          <a:lstStyle/>
          <a:p>
            <a:pPr>
              <a:buClr>
                <a:schemeClr val="bg2"/>
              </a:buClr>
              <a:buNone/>
            </a:pPr>
            <a:r>
              <a:rPr lang="da-DK" dirty="0" smtClean="0">
                <a:solidFill>
                  <a:srgbClr val="465466"/>
                </a:solidFill>
              </a:rPr>
              <a:t>Gå på </a:t>
            </a:r>
            <a:r>
              <a:rPr lang="da-DK" dirty="0" err="1" smtClean="0">
                <a:solidFill>
                  <a:srgbClr val="465466"/>
                </a:solidFill>
              </a:rPr>
              <a:t>virk.dk</a:t>
            </a:r>
            <a:r>
              <a:rPr lang="da-DK" dirty="0" smtClean="0">
                <a:solidFill>
                  <a:srgbClr val="465466"/>
                </a:solidFill>
              </a:rPr>
              <a:t>, vælg </a:t>
            </a:r>
            <a:r>
              <a:rPr lang="da-DK" b="1" dirty="0" smtClean="0">
                <a:solidFill>
                  <a:srgbClr val="465466"/>
                </a:solidFill>
              </a:rPr>
              <a:t>log ind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b="1" dirty="0" smtClean="0">
              <a:solidFill>
                <a:srgbClr val="465466"/>
              </a:solidFill>
            </a:endParaRPr>
          </a:p>
          <a:p>
            <a:pPr>
              <a:buClr>
                <a:schemeClr val="bg2"/>
              </a:buClr>
              <a:buNone/>
            </a:pPr>
            <a:endParaRPr lang="da-DK" b="1" dirty="0" smtClean="0">
              <a:solidFill>
                <a:srgbClr val="465466"/>
              </a:solidFill>
            </a:endParaRPr>
          </a:p>
        </p:txBody>
      </p:sp>
      <p:pic>
        <p:nvPicPr>
          <p:cNvPr id="6" name="Billede 5" descr="Skærmbillede 2015-06-10 kl. 15.01.28.png"/>
          <p:cNvPicPr>
            <a:picLocks noChangeAspect="1"/>
          </p:cNvPicPr>
          <p:nvPr/>
        </p:nvPicPr>
        <p:blipFill>
          <a:blip r:embed="rId3"/>
          <a:srcRect l="10000" t="14815" r="12901" b="46173"/>
          <a:stretch>
            <a:fillRect/>
          </a:stretch>
        </p:blipFill>
        <p:spPr>
          <a:xfrm>
            <a:off x="739775" y="3071758"/>
            <a:ext cx="7049911" cy="2229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1778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Dagens program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590606"/>
            <a:ext cx="7662864" cy="4446658"/>
          </a:xfrm>
        </p:spPr>
        <p:txBody>
          <a:bodyPr/>
          <a:lstStyle/>
          <a:p>
            <a:pPr lvl="0">
              <a:buClr>
                <a:schemeClr val="bg2"/>
              </a:buClr>
              <a:buFont typeface="Wingdings" charset="2"/>
              <a:buChar char="§"/>
            </a:pPr>
            <a:r>
              <a:rPr lang="da-DK" dirty="0" err="1" smtClean="0">
                <a:solidFill>
                  <a:srgbClr val="465466"/>
                </a:solidFill>
              </a:rPr>
              <a:t>NemID</a:t>
            </a:r>
            <a:r>
              <a:rPr lang="da-DK" dirty="0" smtClean="0">
                <a:solidFill>
                  <a:srgbClr val="465466"/>
                </a:solidFill>
              </a:rPr>
              <a:t> Medarbejdersignatur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err="1" smtClean="0">
                <a:solidFill>
                  <a:srgbClr val="465466"/>
                </a:solidFill>
              </a:rPr>
              <a:t>Virk.dk</a:t>
            </a:r>
            <a:endParaRPr lang="da-DK" dirty="0" smtClean="0">
              <a:solidFill>
                <a:srgbClr val="465466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Pause</a:t>
            </a:r>
          </a:p>
          <a:p>
            <a:pPr lvl="0"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Digital Post for virksomheder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Hjælp og support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Opsamling</a:t>
            </a:r>
          </a:p>
          <a:p>
            <a:pPr lvl="0">
              <a:buClr>
                <a:schemeClr val="bg2"/>
              </a:buClr>
              <a:buFont typeface="Wingdings" charset="2"/>
              <a:buChar char="§"/>
            </a:pPr>
            <a:endParaRPr lang="da-DK" dirty="0" smtClean="0">
              <a:solidFill>
                <a:srgbClr val="465466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 smtClean="0">
              <a:solidFill>
                <a:srgbClr val="465466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rgbClr val="4654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2003778"/>
            <a:ext cx="7662864" cy="3267169"/>
          </a:xfrm>
        </p:spPr>
        <p:txBody>
          <a:bodyPr/>
          <a:lstStyle/>
          <a:p>
            <a:pPr>
              <a:buClr>
                <a:schemeClr val="bg2"/>
              </a:buClr>
              <a:buNone/>
            </a:pPr>
            <a:r>
              <a:rPr lang="da-DK" dirty="0" smtClean="0">
                <a:solidFill>
                  <a:srgbClr val="465466"/>
                </a:solidFill>
              </a:rPr>
              <a:t>Log ind med </a:t>
            </a:r>
            <a:r>
              <a:rPr lang="da-DK" dirty="0" err="1" smtClean="0">
                <a:solidFill>
                  <a:srgbClr val="465466"/>
                </a:solidFill>
              </a:rPr>
              <a:t>NemID</a:t>
            </a:r>
            <a:r>
              <a:rPr lang="da-DK" dirty="0" smtClean="0">
                <a:solidFill>
                  <a:srgbClr val="465466"/>
                </a:solidFill>
              </a:rPr>
              <a:t> Medarbejdersignatur</a:t>
            </a:r>
          </a:p>
          <a:p>
            <a:endParaRPr lang="da-DK" dirty="0"/>
          </a:p>
        </p:txBody>
      </p:sp>
      <p:pic>
        <p:nvPicPr>
          <p:cNvPr id="4" name="Billede 3" descr="Skærmbillede 2015-06-10 kl. 16.53.31.png"/>
          <p:cNvPicPr>
            <a:picLocks noChangeAspect="1"/>
          </p:cNvPicPr>
          <p:nvPr/>
        </p:nvPicPr>
        <p:blipFill>
          <a:blip r:embed="rId3"/>
          <a:srcRect t="11482" r="20216" b="38148"/>
          <a:stretch>
            <a:fillRect/>
          </a:stretch>
        </p:blipFill>
        <p:spPr>
          <a:xfrm>
            <a:off x="739775" y="2741871"/>
            <a:ext cx="7295444" cy="2878666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-474798"/>
            <a:ext cx="8229600" cy="130119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dirty="0" smtClean="0">
                <a:solidFill>
                  <a:schemeClr val="tx1"/>
                </a:solidFill>
              </a:rPr>
              <a:t>Brugeradministration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739775" y="1758384"/>
            <a:ext cx="7662864" cy="4298270"/>
          </a:xfrm>
        </p:spPr>
        <p:txBody>
          <a:bodyPr/>
          <a:lstStyle/>
          <a:p>
            <a:pPr>
              <a:buClr>
                <a:schemeClr val="bg2"/>
              </a:buClr>
              <a:buNone/>
            </a:pPr>
            <a:r>
              <a:rPr lang="da-DK" dirty="0" smtClean="0">
                <a:solidFill>
                  <a:srgbClr val="465466"/>
                </a:solidFill>
              </a:rPr>
              <a:t>Vælg ”Gå til mit virk”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rgbClr val="465466"/>
              </a:solidFill>
            </a:endParaRPr>
          </a:p>
        </p:txBody>
      </p:sp>
      <p:pic>
        <p:nvPicPr>
          <p:cNvPr id="6" name="Billede 5" descr="Skærmbillede 2015-06-11 kl. 09.28.57.png"/>
          <p:cNvPicPr>
            <a:picLocks noChangeAspect="1"/>
          </p:cNvPicPr>
          <p:nvPr/>
        </p:nvPicPr>
        <p:blipFill>
          <a:blip r:embed="rId3"/>
          <a:srcRect l="8090" t="12221" r="10785" b="51242"/>
          <a:stretch>
            <a:fillRect/>
          </a:stretch>
        </p:blipFill>
        <p:spPr>
          <a:xfrm>
            <a:off x="739775" y="2529478"/>
            <a:ext cx="7418077" cy="2747069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593420" y="4655754"/>
            <a:ext cx="2809219" cy="851404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474798"/>
            <a:ext cx="8229600" cy="130119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dirty="0" smtClean="0">
                <a:solidFill>
                  <a:schemeClr val="tx1"/>
                </a:solidFill>
              </a:rPr>
              <a:t>Brugeradministration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2041672"/>
            <a:ext cx="7662864" cy="3267169"/>
          </a:xfrm>
        </p:spPr>
        <p:txBody>
          <a:bodyPr/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Vælg Brugeradministration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rgbClr val="465466"/>
              </a:solidFill>
            </a:endParaRPr>
          </a:p>
        </p:txBody>
      </p:sp>
      <p:pic>
        <p:nvPicPr>
          <p:cNvPr id="4" name="Billede 3" descr="Skærmbillede 2015-06-11 kl. 09.29.24.png"/>
          <p:cNvPicPr>
            <a:picLocks noChangeAspect="1"/>
          </p:cNvPicPr>
          <p:nvPr/>
        </p:nvPicPr>
        <p:blipFill>
          <a:blip r:embed="rId3"/>
          <a:srcRect l="12591" t="29879" r="28996" b="23804"/>
          <a:stretch>
            <a:fillRect/>
          </a:stretch>
        </p:blipFill>
        <p:spPr>
          <a:xfrm>
            <a:off x="1779433" y="2661790"/>
            <a:ext cx="6940293" cy="34394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543041" y="3845940"/>
            <a:ext cx="2528213" cy="62912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474798"/>
            <a:ext cx="8229600" cy="130119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dirty="0" smtClean="0">
                <a:solidFill>
                  <a:schemeClr val="tx1"/>
                </a:solidFill>
              </a:rPr>
              <a:t>Brugeradministration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mv="urn:schemas-microsoft-com:mac:vml" xmlns:ve="http://schemas.openxmlformats.org/markup-compatibility/2006" xmlns:mo="http://schemas.microsoft.com/office/mac/office/2008/main" val="0"/>
              </a:ext>
            </a:extLst>
          </a:blip>
          <a:srcRect t="-48080" b="-48080"/>
          <a:stretch>
            <a:fillRect/>
          </a:stretch>
        </p:blipFill>
        <p:spPr bwMode="auto">
          <a:xfrm>
            <a:off x="457200" y="151795"/>
            <a:ext cx="8492436" cy="455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mv="urn:schemas-microsoft-com:mac:vml" xmlns:ve="http://schemas.openxmlformats.org/markup-compatibility/2006" xmlns:mo="http://schemas.microsoft.com/office/mac/office/2008/main" val="0"/>
              </a:ext>
            </a:extLst>
          </a:blip>
          <a:srcRect/>
          <a:stretch>
            <a:fillRect/>
          </a:stretch>
        </p:blipFill>
        <p:spPr bwMode="auto">
          <a:xfrm>
            <a:off x="1167078" y="3774719"/>
            <a:ext cx="6951689" cy="29081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lipse 5"/>
          <p:cNvSpPr/>
          <p:nvPr/>
        </p:nvSpPr>
        <p:spPr>
          <a:xfrm>
            <a:off x="5531210" y="2682661"/>
            <a:ext cx="617216" cy="37984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1321389" y="5377194"/>
            <a:ext cx="1175084" cy="37984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Tilslut virksomheden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06666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rgbClr val="FFFFFF"/>
                </a:solidFill>
              </a:rPr>
              <a:t>Administratorrollen</a:t>
            </a:r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>
          <a:blip r:embed="rId3"/>
          <a:srcRect l="-339" t="70092" r="25051"/>
          <a:stretch>
            <a:fillRect/>
          </a:stretch>
        </p:blipFill>
        <p:spPr>
          <a:xfrm>
            <a:off x="325752" y="3278614"/>
            <a:ext cx="8818248" cy="3129065"/>
          </a:xfrm>
          <a:prstGeom prst="rect">
            <a:avLst/>
          </a:prstGeom>
        </p:spPr>
      </p:pic>
      <p:sp>
        <p:nvSpPr>
          <p:cNvPr id="6" name="Pladsholder til indhold 4"/>
          <p:cNvSpPr txBox="1">
            <a:spLocks/>
          </p:cNvSpPr>
          <p:nvPr/>
        </p:nvSpPr>
        <p:spPr>
          <a:xfrm>
            <a:off x="739775" y="1580334"/>
            <a:ext cx="7662864" cy="429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charset="2"/>
              <a:buChar char="§"/>
              <a:tabLst/>
              <a:defRPr/>
            </a:pPr>
            <a:r>
              <a:rPr kumimoji="0" lang="da-DK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4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Administrator</a:t>
            </a:r>
            <a:r>
              <a:rPr kumimoji="0" lang="da-DK" sz="2200" b="0" i="0" u="none" strike="noStrike" kern="1200" cap="none" spc="0" normalizeH="0" noProof="0" dirty="0" smtClean="0">
                <a:ln>
                  <a:noFill/>
                </a:ln>
                <a:solidFill>
                  <a:srgbClr val="4654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kan tildele rettigheder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charset="2"/>
              <a:buChar char="§"/>
              <a:tabLst/>
              <a:defRPr/>
            </a:pPr>
            <a:r>
              <a:rPr lang="da-DK" sz="2200" baseline="0" dirty="0" smtClean="0">
                <a:solidFill>
                  <a:srgbClr val="465466"/>
                </a:solidFill>
              </a:rPr>
              <a:t>Vedligeholde</a:t>
            </a:r>
            <a:r>
              <a:rPr lang="da-DK" sz="2200" dirty="0" smtClean="0">
                <a:solidFill>
                  <a:srgbClr val="465466"/>
                </a:solidFill>
              </a:rPr>
              <a:t> oplysninger om virksomheden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charset="2"/>
              <a:buChar char="§"/>
              <a:tabLst/>
              <a:defRPr/>
            </a:pPr>
            <a:r>
              <a:rPr lang="da-DK" sz="2200" dirty="0" smtClean="0">
                <a:solidFill>
                  <a:srgbClr val="465466"/>
                </a:solidFill>
              </a:rPr>
              <a:t>Erhvervsfuldmagter til tredjepart udenfor virksomheden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charset="2"/>
              <a:buChar char="§"/>
              <a:tabLst/>
              <a:defRPr/>
            </a:pPr>
            <a:endParaRPr kumimoji="0" lang="da-DK" sz="2200" b="0" i="0" u="none" strike="noStrike" kern="1200" cap="none" spc="0" normalizeH="0" baseline="0" noProof="0" dirty="0" smtClean="0">
              <a:ln>
                <a:noFill/>
              </a:ln>
              <a:solidFill>
                <a:srgbClr val="4654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charset="2"/>
              <a:buChar char="§"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srgbClr val="4654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billede 2015-06-11 kl. 09.29.39.png"/>
          <p:cNvPicPr>
            <a:picLocks noChangeAspect="1"/>
          </p:cNvPicPr>
          <p:nvPr/>
        </p:nvPicPr>
        <p:blipFill>
          <a:blip r:embed="rId3"/>
          <a:srcRect l="13110" t="13470" r="13029" b="4361"/>
          <a:stretch>
            <a:fillRect/>
          </a:stretch>
        </p:blipFill>
        <p:spPr>
          <a:xfrm>
            <a:off x="985172" y="1804268"/>
            <a:ext cx="6753771" cy="4695932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-474798"/>
            <a:ext cx="8229600" cy="130119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dirty="0" smtClean="0">
                <a:solidFill>
                  <a:schemeClr val="tx1"/>
                </a:solidFill>
              </a:rPr>
              <a:t>Profil forside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Brugeradministration brugerdata 2015-06-11 kl. 09.30.56.png"/>
          <p:cNvPicPr>
            <a:picLocks noGrp="1" noChangeAspect="1"/>
          </p:cNvPicPr>
          <p:nvPr>
            <p:ph idx="1"/>
          </p:nvPr>
        </p:nvPicPr>
        <p:blipFill>
          <a:blip r:embed="rId3"/>
          <a:srcRect l="11598" t="10767" r="13470"/>
          <a:stretch>
            <a:fillRect/>
          </a:stretch>
        </p:blipFill>
        <p:spPr>
          <a:xfrm>
            <a:off x="1091998" y="1251862"/>
            <a:ext cx="7334526" cy="5459124"/>
          </a:xfr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Brugeroversigt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Brugeradninistration få rettigheder 2015-06-11 kl. 09.31.29.png"/>
          <p:cNvPicPr>
            <a:picLocks noGrp="1" noChangeAspect="1"/>
          </p:cNvPicPr>
          <p:nvPr>
            <p:ph idx="1"/>
          </p:nvPr>
        </p:nvPicPr>
        <p:blipFill>
          <a:blip r:embed="rId3"/>
          <a:srcRect l="12507" t="11493" r="13242"/>
          <a:stretch>
            <a:fillRect/>
          </a:stretch>
        </p:blipFill>
        <p:spPr>
          <a:xfrm>
            <a:off x="881689" y="1317592"/>
            <a:ext cx="7415117" cy="5524386"/>
          </a:xfr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Få rettigheder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436294"/>
            <a:ext cx="7662864" cy="4600970"/>
          </a:xfrm>
        </p:spPr>
        <p:txBody>
          <a:bodyPr>
            <a:normAutofit/>
          </a:bodyPr>
          <a:lstStyle/>
          <a:p>
            <a:endParaRPr lang="da-DK" smtClean="0"/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smtClean="0">
                <a:solidFill>
                  <a:schemeClr val="bg2"/>
                </a:solidFill>
              </a:rPr>
              <a:t>Hvis </a:t>
            </a:r>
            <a:r>
              <a:rPr lang="da-DK" dirty="0" smtClean="0">
                <a:solidFill>
                  <a:schemeClr val="bg2"/>
                </a:solidFill>
              </a:rPr>
              <a:t>andre skal indberette på </a:t>
            </a:r>
            <a:r>
              <a:rPr lang="da-DK" dirty="0" err="1" smtClean="0">
                <a:solidFill>
                  <a:schemeClr val="bg2"/>
                </a:solidFill>
              </a:rPr>
              <a:t>Virk.dk</a:t>
            </a:r>
            <a:r>
              <a:rPr lang="da-DK" dirty="0" smtClean="0">
                <a:solidFill>
                  <a:schemeClr val="bg2"/>
                </a:solidFill>
              </a:rPr>
              <a:t> på virksomhedens vegne, skal de have en fuldmagt. 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Fuldmagtgiveren skal have en </a:t>
            </a:r>
            <a:r>
              <a:rPr lang="da-DK" dirty="0" err="1" smtClean="0">
                <a:solidFill>
                  <a:schemeClr val="bg2"/>
                </a:solidFill>
              </a:rPr>
              <a:t>NemID</a:t>
            </a:r>
            <a:r>
              <a:rPr lang="da-DK" dirty="0" smtClean="0">
                <a:solidFill>
                  <a:schemeClr val="bg2"/>
                </a:solidFill>
              </a:rPr>
              <a:t> medarbejdersignatur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Fuldmagtgiveren skal være Administrator for Organisationen 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Modtageren af fuldmagten skal have en </a:t>
            </a:r>
            <a:r>
              <a:rPr lang="da-DK" dirty="0" err="1" smtClean="0">
                <a:solidFill>
                  <a:schemeClr val="bg2"/>
                </a:solidFill>
              </a:rPr>
              <a:t>NemID</a:t>
            </a:r>
            <a:r>
              <a:rPr lang="da-DK" dirty="0" smtClean="0">
                <a:solidFill>
                  <a:schemeClr val="bg2"/>
                </a:solidFill>
              </a:rPr>
              <a:t> medarbejdersignatur</a:t>
            </a:r>
            <a:r>
              <a:rPr lang="da-DK" dirty="0" smtClean="0"/>
              <a:t>. </a:t>
            </a:r>
          </a:p>
          <a:p>
            <a:endParaRPr lang="da-DK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Erhvervsfuldmagt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5843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Erhvervsfuldmagt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5" y="1628547"/>
            <a:ext cx="7662864" cy="5179151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" name="Ellipse 4"/>
          <p:cNvSpPr/>
          <p:nvPr/>
        </p:nvSpPr>
        <p:spPr>
          <a:xfrm>
            <a:off x="244409" y="3455712"/>
            <a:ext cx="2809219" cy="851404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244409" y="6006596"/>
            <a:ext cx="2809219" cy="851404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Stregbilledforklaring 1 8"/>
          <p:cNvSpPr/>
          <p:nvPr/>
        </p:nvSpPr>
        <p:spPr>
          <a:xfrm>
            <a:off x="3920680" y="2442199"/>
            <a:ext cx="3235734" cy="1086779"/>
          </a:xfrm>
          <a:prstGeom prst="borderCallout1">
            <a:avLst/>
          </a:prstGeom>
          <a:solidFill>
            <a:schemeClr val="tx1"/>
          </a:solidFill>
          <a:ln w="12700" cap="flat" cmpd="sng" algn="ctr">
            <a:solidFill>
              <a:srgbClr val="E29F1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da-DK" dirty="0" smtClean="0">
                <a:solidFill>
                  <a:srgbClr val="465466"/>
                </a:solidFill>
              </a:rPr>
              <a:t>Vælg: Avanceret &gt;</a:t>
            </a:r>
          </a:p>
          <a:p>
            <a:pPr algn="ctr"/>
            <a:r>
              <a:rPr lang="da-DK" dirty="0" smtClean="0">
                <a:solidFill>
                  <a:srgbClr val="465466"/>
                </a:solidFill>
              </a:rPr>
              <a:t>Brugergrupper</a:t>
            </a:r>
          </a:p>
          <a:p>
            <a:pPr algn="ctr"/>
            <a:endParaRPr lang="da-DK" dirty="0">
              <a:solidFill>
                <a:srgbClr val="465466"/>
              </a:solidFill>
            </a:endParaRPr>
          </a:p>
        </p:txBody>
      </p:sp>
      <p:sp>
        <p:nvSpPr>
          <p:cNvPr id="10" name="Stregbilledforklaring 1 9"/>
          <p:cNvSpPr/>
          <p:nvPr/>
        </p:nvSpPr>
        <p:spPr>
          <a:xfrm>
            <a:off x="4073080" y="4950484"/>
            <a:ext cx="3235734" cy="1086779"/>
          </a:xfrm>
          <a:prstGeom prst="borderCallout1">
            <a:avLst/>
          </a:prstGeom>
          <a:solidFill>
            <a:schemeClr val="tx1"/>
          </a:solidFill>
          <a:ln w="12700" cap="flat" cmpd="sng" algn="ctr">
            <a:solidFill>
              <a:srgbClr val="E29F1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da-DK" dirty="0" smtClean="0">
                <a:solidFill>
                  <a:srgbClr val="465466"/>
                </a:solidFill>
              </a:rPr>
              <a:t>Vælg: Opret Brugergrupper til erhvervsfuldmagt</a:t>
            </a:r>
            <a:endParaRPr lang="da-DK" dirty="0">
              <a:solidFill>
                <a:srgbClr val="4654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06411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rgbClr val="FFFFFF"/>
                </a:solidFill>
              </a:rPr>
              <a:t>Ovenover alting</a:t>
            </a:r>
            <a:endParaRPr lang="da-DK" dirty="0">
              <a:solidFill>
                <a:srgbClr val="FFFFFF"/>
              </a:solidFill>
            </a:endParaRP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739775" y="2485308"/>
          <a:ext cx="7662863" cy="326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4656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rgbClr val="FFFFFF"/>
                </a:solidFill>
              </a:rPr>
              <a:t>Erhvervsfuldmagt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965854"/>
            <a:ext cx="7662864" cy="3267169"/>
          </a:xfrm>
        </p:spPr>
        <p:txBody>
          <a:bodyPr/>
          <a:lstStyle/>
          <a:p>
            <a:pPr lvl="7"/>
            <a:endParaRPr lang="da-DK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da-DK" dirty="0" smtClean="0">
                <a:solidFill>
                  <a:schemeClr val="bg2"/>
                </a:solidFill>
              </a:rPr>
              <a:t>Giv fuldmagten et navn i feltet ”Brugergruppens navn” </a:t>
            </a:r>
            <a:r>
              <a:rPr lang="da-DK" dirty="0" smtClean="0"/>
              <a:t>udfyld evt. en beskrivelse og tryk ”Gem”. 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rcRect b="5520"/>
          <a:stretch>
            <a:fillRect/>
          </a:stretch>
        </p:blipFill>
        <p:spPr>
          <a:xfrm>
            <a:off x="209550" y="2048560"/>
            <a:ext cx="8724900" cy="267577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09551" y="2314688"/>
            <a:ext cx="2844078" cy="1007217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3469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Erhvervsfuldmagt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820494"/>
            <a:ext cx="7662864" cy="3267169"/>
          </a:xfrm>
        </p:spPr>
        <p:txBody>
          <a:bodyPr/>
          <a:lstStyle/>
          <a:p>
            <a:pPr>
              <a:buNone/>
            </a:pPr>
            <a:r>
              <a:rPr lang="da-DK" dirty="0" smtClean="0">
                <a:solidFill>
                  <a:srgbClr val="465466"/>
                </a:solidFill>
              </a:rPr>
              <a:t>Giv rettigheder til fuldmagten</a:t>
            </a:r>
            <a:endParaRPr lang="da-DK" dirty="0">
              <a:solidFill>
                <a:srgbClr val="465466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60" y="2504605"/>
            <a:ext cx="4269173" cy="331369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145660" y="3062493"/>
            <a:ext cx="2844078" cy="1007217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33400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Erhvervsfuldmagt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817636"/>
            <a:ext cx="7662864" cy="3267169"/>
          </a:xfrm>
        </p:spPr>
        <p:txBody>
          <a:bodyPr/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Vælg rettigheder</a:t>
            </a:r>
            <a:br>
              <a:rPr lang="da-DK" dirty="0" smtClean="0">
                <a:solidFill>
                  <a:schemeClr val="bg2"/>
                </a:solidFill>
              </a:rPr>
            </a:br>
            <a:r>
              <a:rPr lang="da-DK" dirty="0" smtClean="0">
                <a:solidFill>
                  <a:schemeClr val="bg2"/>
                </a:solidFill>
              </a:rPr>
              <a:t>for fuldmagten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Tryk ”Tildel”</a:t>
            </a:r>
            <a:endParaRPr lang="da-DK" dirty="0">
              <a:solidFill>
                <a:schemeClr val="bg2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149" y="1909511"/>
            <a:ext cx="4994854" cy="476619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7228544" y="6303066"/>
            <a:ext cx="1405046" cy="455725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83988" y="1764840"/>
            <a:ext cx="7662864" cy="3267169"/>
          </a:xfrm>
        </p:spPr>
        <p:txBody>
          <a:bodyPr/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Giv fuldmagten </a:t>
            </a:r>
            <a:br>
              <a:rPr lang="da-DK" dirty="0" smtClean="0">
                <a:solidFill>
                  <a:schemeClr val="bg2"/>
                </a:solidFill>
              </a:rPr>
            </a:br>
            <a:r>
              <a:rPr lang="da-DK" dirty="0" smtClean="0">
                <a:solidFill>
                  <a:schemeClr val="bg2"/>
                </a:solidFill>
              </a:rPr>
              <a:t>til det </a:t>
            </a:r>
            <a:r>
              <a:rPr lang="da-DK" dirty="0" err="1" smtClean="0">
                <a:solidFill>
                  <a:schemeClr val="bg2"/>
                </a:solidFill>
              </a:rPr>
              <a:t>CVR-nummer</a:t>
            </a:r>
            <a:r>
              <a:rPr lang="da-DK" dirty="0" smtClean="0">
                <a:solidFill>
                  <a:schemeClr val="bg2"/>
                </a:solidFill>
              </a:rPr>
              <a:t> der </a:t>
            </a:r>
            <a:br>
              <a:rPr lang="da-DK" dirty="0" smtClean="0">
                <a:solidFill>
                  <a:schemeClr val="bg2"/>
                </a:solidFill>
              </a:rPr>
            </a:br>
            <a:r>
              <a:rPr lang="da-DK" dirty="0" smtClean="0">
                <a:solidFill>
                  <a:schemeClr val="bg2"/>
                </a:solidFill>
              </a:rPr>
              <a:t>skal modtage den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Fuldmagten træder i kraft </a:t>
            </a:r>
            <a:br>
              <a:rPr lang="da-DK" dirty="0" smtClean="0">
                <a:solidFill>
                  <a:schemeClr val="bg2"/>
                </a:solidFill>
              </a:rPr>
            </a:br>
            <a:r>
              <a:rPr lang="da-DK" dirty="0" smtClean="0">
                <a:solidFill>
                  <a:schemeClr val="bg2"/>
                </a:solidFill>
              </a:rPr>
              <a:t>når fuldmagtshaver har </a:t>
            </a:r>
            <a:br>
              <a:rPr lang="da-DK" dirty="0" smtClean="0">
                <a:solidFill>
                  <a:schemeClr val="bg2"/>
                </a:solidFill>
              </a:rPr>
            </a:br>
            <a:r>
              <a:rPr lang="da-DK" dirty="0" smtClean="0">
                <a:solidFill>
                  <a:schemeClr val="bg2"/>
                </a:solidFill>
              </a:rPr>
              <a:t>modtaget den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chemeClr val="bg2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20" y="1693620"/>
            <a:ext cx="2667000" cy="20701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-465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Erhvervsfuldmagt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615420" y="2339932"/>
            <a:ext cx="2809219" cy="851404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4638790"/>
            <a:ext cx="8788400" cy="166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4656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Erhvervsfuldmagt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Den som skal indberette på </a:t>
            </a:r>
            <a:r>
              <a:rPr lang="da-DK" dirty="0" err="1" smtClean="0">
                <a:solidFill>
                  <a:schemeClr val="bg2"/>
                </a:solidFill>
              </a:rPr>
              <a:t>virk.dk</a:t>
            </a:r>
            <a:r>
              <a:rPr lang="da-DK" dirty="0" smtClean="0">
                <a:solidFill>
                  <a:schemeClr val="bg2"/>
                </a:solidFill>
              </a:rPr>
              <a:t> på en anden virksomheds vegne, skal have en fuldmagt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Fuldmagten modtages i </a:t>
            </a:r>
            <a:r>
              <a:rPr lang="da-DK" dirty="0" err="1" smtClean="0">
                <a:solidFill>
                  <a:schemeClr val="bg2"/>
                </a:solidFill>
              </a:rPr>
              <a:t>NemLog-in/Brugeradministration</a:t>
            </a: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Administrator i den virksomhed som modtager fuldmagten skal angive brugere af fuldmagten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57822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Erhvervsfuldmagt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646682"/>
            <a:ext cx="7662864" cy="4385549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None/>
            </a:pPr>
            <a:endParaRPr lang="da-DK" dirty="0" smtClean="0">
              <a:solidFill>
                <a:srgbClr val="465466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Administratoren for modtager-</a:t>
            </a:r>
            <a:br>
              <a:rPr lang="da-DK" dirty="0" smtClean="0">
                <a:solidFill>
                  <a:srgbClr val="465466"/>
                </a:solidFill>
              </a:rPr>
            </a:br>
            <a:r>
              <a:rPr lang="da-DK" dirty="0" smtClean="0">
                <a:solidFill>
                  <a:srgbClr val="465466"/>
                </a:solidFill>
              </a:rPr>
              <a:t>virksomheden logger ind på </a:t>
            </a:r>
            <a:r>
              <a:rPr lang="da-DK" dirty="0" err="1" smtClean="0">
                <a:solidFill>
                  <a:srgbClr val="465466"/>
                </a:solidFill>
              </a:rPr>
              <a:t>virk.dk</a:t>
            </a:r>
            <a:r>
              <a:rPr lang="da-DK" dirty="0" smtClean="0">
                <a:solidFill>
                  <a:srgbClr val="465466"/>
                </a:solidFill>
              </a:rPr>
              <a:t> </a:t>
            </a:r>
            <a:br>
              <a:rPr lang="da-DK" dirty="0" smtClean="0">
                <a:solidFill>
                  <a:srgbClr val="465466"/>
                </a:solidFill>
              </a:rPr>
            </a:br>
            <a:r>
              <a:rPr lang="da-DK" dirty="0" smtClean="0">
                <a:solidFill>
                  <a:srgbClr val="465466"/>
                </a:solidFill>
              </a:rPr>
              <a:t>med </a:t>
            </a:r>
            <a:r>
              <a:rPr lang="da-DK" dirty="0" err="1" smtClean="0">
                <a:solidFill>
                  <a:srgbClr val="465466"/>
                </a:solidFill>
              </a:rPr>
              <a:t>NemID</a:t>
            </a:r>
            <a:r>
              <a:rPr lang="da-DK" dirty="0" smtClean="0">
                <a:solidFill>
                  <a:srgbClr val="465466"/>
                </a:solidFill>
              </a:rPr>
              <a:t> medarbejdersignatur. 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Vælg ”Brugeradministration”. 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Vælg ”</a:t>
            </a:r>
            <a:r>
              <a:rPr lang="da-DK" dirty="0" err="1" smtClean="0">
                <a:solidFill>
                  <a:srgbClr val="465466"/>
                </a:solidFill>
              </a:rPr>
              <a:t>NemLog-in</a:t>
            </a:r>
            <a:r>
              <a:rPr lang="da-DK" dirty="0" smtClean="0">
                <a:solidFill>
                  <a:srgbClr val="465466"/>
                </a:solidFill>
              </a:rPr>
              <a:t>/</a:t>
            </a:r>
            <a:br>
              <a:rPr lang="da-DK" dirty="0" smtClean="0">
                <a:solidFill>
                  <a:srgbClr val="465466"/>
                </a:solidFill>
              </a:rPr>
            </a:br>
            <a:r>
              <a:rPr lang="da-DK" dirty="0" smtClean="0">
                <a:solidFill>
                  <a:srgbClr val="465466"/>
                </a:solidFill>
              </a:rPr>
              <a:t>Brugeradministration”. 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Vælg ”Avanceret” og herunder ”Brugergrupper”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052" y="2393355"/>
            <a:ext cx="2641600" cy="23876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488574" y="3566101"/>
            <a:ext cx="2844078" cy="1007217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04264"/>
            <a:ext cx="7945439" cy="3267169"/>
          </a:xfrm>
        </p:spPr>
        <p:txBody>
          <a:bodyPr/>
          <a:lstStyle/>
          <a:p>
            <a:pPr>
              <a:buNone/>
            </a:pPr>
            <a:r>
              <a:rPr lang="da-DK" dirty="0" smtClean="0">
                <a:solidFill>
                  <a:schemeClr val="bg2"/>
                </a:solidFill>
              </a:rPr>
              <a:t>Fuldmagten ses i oversigten hos modtageren som type ”Ekstern”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Klik på navnet for fuldmagten</a:t>
            </a:r>
            <a:endParaRPr lang="da-DK" dirty="0">
              <a:solidFill>
                <a:schemeClr val="bg2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rcRect b="15394"/>
          <a:stretch>
            <a:fillRect/>
          </a:stretch>
        </p:blipFill>
        <p:spPr>
          <a:xfrm>
            <a:off x="917761" y="2499425"/>
            <a:ext cx="7215668" cy="416212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332469" y="5153040"/>
            <a:ext cx="2263608" cy="814719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Erhvervsfuldmagt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44485" y="1132042"/>
            <a:ext cx="7662864" cy="3513168"/>
          </a:xfrm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da-DK" dirty="0" smtClean="0">
                <a:solidFill>
                  <a:schemeClr val="bg2"/>
                </a:solidFill>
              </a:rPr>
              <a:t>Under stamdata ses hvilket CVR der har givet fuldmagten og hvilke rettigheder der er tilknyttet</a:t>
            </a:r>
          </a:p>
          <a:p>
            <a:pPr marL="0" indent="0">
              <a:buClr>
                <a:schemeClr val="bg2"/>
              </a:buClr>
              <a:buNone/>
            </a:pPr>
            <a:r>
              <a:rPr lang="da-DK" dirty="0" smtClean="0">
                <a:solidFill>
                  <a:schemeClr val="bg2"/>
                </a:solidFill>
              </a:rPr>
              <a:t>”Tilføj bruger til gruppen” for at angive hvem der skal anvende fuldmagten. 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chemeClr val="bg2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rcRect t="12126" b="4708"/>
          <a:stretch>
            <a:fillRect/>
          </a:stretch>
        </p:blipFill>
        <p:spPr>
          <a:xfrm>
            <a:off x="844485" y="2845162"/>
            <a:ext cx="7558154" cy="398078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57200" y="6136886"/>
            <a:ext cx="2844078" cy="721114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Erhvervsfuldmagt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34633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rgbClr val="FFFFFF"/>
                </a:solidFill>
              </a:rPr>
              <a:t>Nem Refusion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805556"/>
            <a:ext cx="7662864" cy="4231707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None/>
            </a:pPr>
            <a:r>
              <a:rPr lang="da-DK" dirty="0" smtClean="0">
                <a:solidFill>
                  <a:schemeClr val="bg2"/>
                </a:solidFill>
              </a:rPr>
              <a:t>Man skal have rettigheder at bruge Nem Refusion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Rettigheder tildeles i </a:t>
            </a:r>
            <a:r>
              <a:rPr lang="da-DK" dirty="0" err="1" smtClean="0">
                <a:solidFill>
                  <a:schemeClr val="bg2"/>
                </a:solidFill>
              </a:rPr>
              <a:t>NemLog-in/Brugeradministration</a:t>
            </a: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Tre former for rettigheder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”Ret til at anmode om refusion” hvis man vil søge om refusion for syge- og barselsdagpenge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”Ret til at anmode om løn og fleks” hvis man vil søge om refusion for løntilskud og/eller fleksjob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”Ret til at se udbetalingsspecifikationer” bruges hvis man kun skal se ubetalingsspecifikationer , men ikke anmode om refusion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Demoversion </a:t>
            </a:r>
            <a:r>
              <a:rPr lang="da-DK" smtClean="0">
                <a:solidFill>
                  <a:schemeClr val="bg2"/>
                </a:solidFill>
              </a:rPr>
              <a:t>på </a:t>
            </a:r>
            <a:r>
              <a:rPr lang="da-DK" u="sng" smtClean="0">
                <a:hlinkClick r:id="rId3"/>
              </a:rPr>
              <a:t>http://nemrefusion.digamb.dk/overblik</a:t>
            </a: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5967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PAUSE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04075"/>
            <a:ext cx="8229600" cy="1143000"/>
          </a:xfrm>
        </p:spPr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NemID</a:t>
            </a:r>
            <a:r>
              <a:rPr lang="da-DK" dirty="0" smtClean="0">
                <a:solidFill>
                  <a:schemeClr val="tx1"/>
                </a:solidFill>
              </a:rPr>
              <a:t> Medarbejdersignatur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2309370"/>
            <a:ext cx="7662864" cy="3843335"/>
          </a:xfrm>
        </p:spPr>
        <p:txBody>
          <a:bodyPr>
            <a:normAutofit/>
          </a:bodyPr>
          <a:lstStyle/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chemeClr val="bg2"/>
                </a:solidFill>
              </a:rPr>
              <a:t>Bestilling: hvor og hvordan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chemeClr val="bg2"/>
                </a:solidFill>
              </a:rPr>
              <a:t>Aftale, print og indsendelse 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chemeClr val="bg2"/>
                </a:solidFill>
              </a:rPr>
              <a:t>Nøglekort eller </a:t>
            </a:r>
            <a:r>
              <a:rPr lang="da-DK" sz="2200" dirty="0" err="1" smtClean="0">
                <a:solidFill>
                  <a:schemeClr val="bg2"/>
                </a:solidFill>
              </a:rPr>
              <a:t>nøglefil</a:t>
            </a:r>
            <a:endParaRPr lang="da-DK" sz="2200" dirty="0" smtClean="0">
              <a:solidFill>
                <a:schemeClr val="bg2"/>
              </a:solidFill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chemeClr val="bg2"/>
                </a:solidFill>
              </a:rPr>
              <a:t>Installation og aktivering af signaturen på computeren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chemeClr val="bg2"/>
                </a:solidFill>
              </a:rPr>
              <a:t>Krav til computer og programmer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chemeClr val="bg2"/>
                </a:solidFill>
              </a:rPr>
              <a:t>Administratorrollen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chemeClr val="bg2"/>
                </a:solidFill>
              </a:rPr>
              <a:t>Support: hvad er gratis, hvad er ikke?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Digital Post 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2207855"/>
            <a:ext cx="7662864" cy="4279713"/>
          </a:xfrm>
        </p:spPr>
        <p:txBody>
          <a:bodyPr>
            <a:normAutofit/>
          </a:bodyPr>
          <a:lstStyle/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rgbClr val="465466"/>
                </a:solidFill>
              </a:rPr>
              <a:t>Overordnet om Digital Post til virksomheder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rgbClr val="465466"/>
                </a:solidFill>
              </a:rPr>
              <a:t>Oprettelse/aktivering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rgbClr val="465466"/>
                </a:solidFill>
              </a:rPr>
              <a:t>Standard og udvidet funktionalitet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rgbClr val="465466"/>
                </a:solidFill>
              </a:rPr>
              <a:t>Giv eksterne adgang til Digital Post 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rgbClr val="465466"/>
                </a:solidFill>
              </a:rPr>
              <a:t>Når tredjepart skal opsætte den digitale postkasse – hvordan gør man?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rgbClr val="465466"/>
                </a:solidFill>
              </a:rPr>
              <a:t>Administratorrollen når tredjepart er administrator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rgbClr val="465466"/>
                </a:solidFill>
              </a:rPr>
              <a:t>Digital Post versus </a:t>
            </a:r>
            <a:r>
              <a:rPr lang="da-DK" sz="2200" dirty="0" err="1" smtClean="0">
                <a:solidFill>
                  <a:srgbClr val="465466"/>
                </a:solidFill>
              </a:rPr>
              <a:t>e-Boks</a:t>
            </a:r>
            <a:r>
              <a:rPr lang="da-DK" sz="2200" dirty="0" smtClean="0">
                <a:solidFill>
                  <a:srgbClr val="465466"/>
                </a:solidFill>
              </a:rPr>
              <a:t>? 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743294"/>
            <a:ext cx="7662864" cy="4555462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Virksomhederne har siden 1. november 2013 haft pligt til at kunne </a:t>
            </a:r>
            <a:r>
              <a:rPr lang="da-DK" b="1" u="sng" dirty="0" smtClean="0">
                <a:solidFill>
                  <a:srgbClr val="465466"/>
                </a:solidFill>
              </a:rPr>
              <a:t>modtage </a:t>
            </a:r>
            <a:r>
              <a:rPr lang="da-DK" dirty="0" smtClean="0">
                <a:solidFill>
                  <a:srgbClr val="465466"/>
                </a:solidFill>
              </a:rPr>
              <a:t>Digital Post fra det offentlige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Virksomhederne har </a:t>
            </a:r>
            <a:r>
              <a:rPr lang="da-DK" b="1" u="sng" dirty="0" smtClean="0">
                <a:solidFill>
                  <a:srgbClr val="465466"/>
                </a:solidFill>
              </a:rPr>
              <a:t>ikke </a:t>
            </a:r>
            <a:r>
              <a:rPr lang="da-DK" dirty="0" smtClean="0">
                <a:solidFill>
                  <a:srgbClr val="465466"/>
                </a:solidFill>
              </a:rPr>
              <a:t>pligt til at sende digitalt til det offentlige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Alle CVR fødes med en Digital Postkasse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Fritagelse hvis man ikke kan få en internetforbindelse på mindst 512 mb </a:t>
            </a:r>
            <a:r>
              <a:rPr lang="da-DK" dirty="0" err="1" smtClean="0">
                <a:solidFill>
                  <a:srgbClr val="465466"/>
                </a:solidFill>
              </a:rPr>
              <a:t>downstream</a:t>
            </a:r>
            <a:r>
              <a:rPr lang="da-DK" dirty="0" smtClean="0">
                <a:solidFill>
                  <a:srgbClr val="465466"/>
                </a:solidFill>
              </a:rPr>
              <a:t>. 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 smtClean="0">
              <a:solidFill>
                <a:srgbClr val="465466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rgbClr val="465466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506706"/>
            <a:ext cx="7662864" cy="45305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a-DK" dirty="0" smtClean="0">
                <a:solidFill>
                  <a:schemeClr val="bg2"/>
                </a:solidFill>
              </a:rPr>
              <a:t>Aktivering/opsætning af Digital Post på </a:t>
            </a:r>
            <a:r>
              <a:rPr lang="da-DK" dirty="0" err="1" smtClean="0">
                <a:solidFill>
                  <a:schemeClr val="bg2"/>
                </a:solidFill>
              </a:rPr>
              <a:t>virk.dk</a:t>
            </a:r>
            <a:endParaRPr lang="da-DK" dirty="0" smtClean="0">
              <a:solidFill>
                <a:schemeClr val="bg2"/>
              </a:solidFill>
            </a:endParaRPr>
          </a:p>
          <a:p>
            <a:pPr>
              <a:buClrTx/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Kræver </a:t>
            </a:r>
            <a:r>
              <a:rPr lang="da-DK" dirty="0" err="1" smtClean="0">
                <a:solidFill>
                  <a:schemeClr val="bg2"/>
                </a:solidFill>
              </a:rPr>
              <a:t>login</a:t>
            </a:r>
            <a:r>
              <a:rPr lang="da-DK" dirty="0" smtClean="0">
                <a:solidFill>
                  <a:schemeClr val="bg2"/>
                </a:solidFill>
              </a:rPr>
              <a:t> med </a:t>
            </a:r>
            <a:r>
              <a:rPr lang="da-DK" dirty="0" err="1" smtClean="0">
                <a:solidFill>
                  <a:schemeClr val="bg2"/>
                </a:solidFill>
              </a:rPr>
              <a:t>CVR-nummer</a:t>
            </a:r>
            <a:r>
              <a:rPr lang="da-DK" dirty="0" smtClean="0">
                <a:solidFill>
                  <a:schemeClr val="bg2"/>
                </a:solidFill>
              </a:rPr>
              <a:t> og </a:t>
            </a:r>
            <a:r>
              <a:rPr lang="da-DK" dirty="0" err="1" smtClean="0">
                <a:solidFill>
                  <a:schemeClr val="bg2"/>
                </a:solidFill>
              </a:rPr>
              <a:t>NemId</a:t>
            </a:r>
            <a:r>
              <a:rPr lang="da-DK" dirty="0" smtClean="0">
                <a:solidFill>
                  <a:schemeClr val="bg2"/>
                </a:solidFill>
              </a:rPr>
              <a:t> Medarbejdersignatur</a:t>
            </a:r>
          </a:p>
          <a:p>
            <a:pPr>
              <a:buClrTx/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Man skal være </a:t>
            </a:r>
            <a:r>
              <a:rPr lang="da-DK" dirty="0" err="1" smtClean="0">
                <a:solidFill>
                  <a:schemeClr val="bg2"/>
                </a:solidFill>
              </a:rPr>
              <a:t>NemID</a:t>
            </a:r>
            <a:r>
              <a:rPr lang="da-DK" dirty="0" smtClean="0">
                <a:solidFill>
                  <a:schemeClr val="bg2"/>
                </a:solidFill>
              </a:rPr>
              <a:t> Administrator for virksomheden</a:t>
            </a:r>
          </a:p>
          <a:p>
            <a:pPr>
              <a:buClrTx/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Angiv </a:t>
            </a:r>
            <a:r>
              <a:rPr lang="da-DK" dirty="0" err="1" smtClean="0">
                <a:solidFill>
                  <a:schemeClr val="bg2"/>
                </a:solidFill>
              </a:rPr>
              <a:t>emailadresse</a:t>
            </a:r>
            <a:r>
              <a:rPr lang="da-DK" dirty="0" smtClean="0">
                <a:solidFill>
                  <a:schemeClr val="bg2"/>
                </a:solidFill>
              </a:rPr>
              <a:t> og mobilnummer for virksomheden til beskeder om ny Digital Post i indbakken</a:t>
            </a:r>
          </a:p>
          <a:p>
            <a:pPr>
              <a:buClrTx/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Angiv om der ønskes standard eller udvidet funktionalitet</a:t>
            </a:r>
          </a:p>
          <a:p>
            <a:pPr>
              <a:buClrTx/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Angiv om Digital Post skal synkroniseres med </a:t>
            </a:r>
            <a:r>
              <a:rPr lang="da-DK" dirty="0" err="1" smtClean="0">
                <a:solidFill>
                  <a:schemeClr val="bg2"/>
                </a:solidFill>
              </a:rPr>
              <a:t>e-Boks</a:t>
            </a:r>
            <a:r>
              <a:rPr lang="da-DK" dirty="0" smtClean="0">
                <a:solidFill>
                  <a:schemeClr val="bg2"/>
                </a:solidFill>
              </a:rPr>
              <a:t> Erhverv, så post fra både offentlige afsendere og private afsendere kan ses i samme postkasse</a:t>
            </a:r>
          </a:p>
          <a:p>
            <a:pPr>
              <a:buClrTx/>
              <a:buFont typeface="Wingdings" charset="2"/>
              <a:buChar char="§"/>
            </a:pPr>
            <a:endParaRPr lang="da-DK" dirty="0" smtClean="0">
              <a:solidFill>
                <a:schemeClr val="bg2"/>
              </a:solidFill>
            </a:endParaRPr>
          </a:p>
          <a:p>
            <a:pPr>
              <a:buClrTx/>
              <a:buFont typeface="Wingdings" charset="2"/>
              <a:buChar char="§"/>
            </a:pPr>
            <a:endParaRPr lang="da-DK" dirty="0" smtClean="0">
              <a:solidFill>
                <a:schemeClr val="bg2"/>
              </a:solidFill>
            </a:endParaRPr>
          </a:p>
          <a:p>
            <a:pPr>
              <a:buClrTx/>
              <a:buFont typeface="Wingdings" charset="2"/>
              <a:buChar char="§"/>
            </a:pPr>
            <a:endParaRPr lang="da-DK" dirty="0" smtClean="0">
              <a:solidFill>
                <a:schemeClr val="bg2"/>
              </a:solidFill>
            </a:endParaRPr>
          </a:p>
          <a:p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656132"/>
            <a:ext cx="7662864" cy="4381132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None/>
            </a:pPr>
            <a:r>
              <a:rPr lang="da-DK" dirty="0" smtClean="0">
                <a:solidFill>
                  <a:srgbClr val="465466"/>
                </a:solidFill>
              </a:rPr>
              <a:t>Funktionalitet - standard eller udvidet?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Standard</a:t>
            </a:r>
          </a:p>
          <a:p>
            <a:pPr lvl="1">
              <a:buClr>
                <a:schemeClr val="bg2"/>
              </a:buClr>
              <a:buNone/>
            </a:pPr>
            <a:r>
              <a:rPr lang="da-DK" sz="2200" dirty="0" smtClean="0">
                <a:solidFill>
                  <a:srgbClr val="465466"/>
                </a:solidFill>
              </a:rPr>
              <a:t>Alle brugere kan læse og besvare al post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Udvidet</a:t>
            </a:r>
            <a:br>
              <a:rPr lang="da-DK" dirty="0" smtClean="0">
                <a:solidFill>
                  <a:srgbClr val="465466"/>
                </a:solidFill>
              </a:rPr>
            </a:br>
            <a:r>
              <a:rPr lang="da-DK" dirty="0" smtClean="0">
                <a:solidFill>
                  <a:srgbClr val="465466"/>
                </a:solidFill>
              </a:rPr>
              <a:t>Der kan sættes begrænsninger på hvem der må læse hvad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Typisk har små virksomheder kun brug for standardfunktionalitet</a:t>
            </a:r>
          </a:p>
          <a:p>
            <a:pPr>
              <a:buClr>
                <a:schemeClr val="bg2"/>
              </a:buClr>
              <a:buNone/>
            </a:pPr>
            <a:endParaRPr lang="da-DK" dirty="0">
              <a:solidFill>
                <a:srgbClr val="465466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/>
          <p:nvPr/>
        </p:nvPicPr>
        <p:blipFill>
          <a:blip r:embed="rId3"/>
          <a:srcRect r="1690" b="3071"/>
          <a:stretch>
            <a:fillRect/>
          </a:stretch>
        </p:blipFill>
        <p:spPr>
          <a:xfrm>
            <a:off x="-12829" y="1741810"/>
            <a:ext cx="9144000" cy="511619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236577" y="1357280"/>
            <a:ext cx="809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1" y="120785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465466"/>
                </a:solidFill>
              </a:rPr>
              <a:t>Skema som viser forskelle på standard- og udvidet funktionalitet</a:t>
            </a:r>
            <a:endParaRPr lang="da-DK" sz="2400" dirty="0">
              <a:solidFill>
                <a:srgbClr val="4654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2029690"/>
            <a:ext cx="7662864" cy="459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>
                <a:solidFill>
                  <a:srgbClr val="465466"/>
                </a:solidFill>
              </a:rPr>
              <a:t>Adgang til en anden virksomheds Digitale Post kan foregå på to måder: 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da-DK" dirty="0" smtClean="0">
                <a:solidFill>
                  <a:srgbClr val="465466"/>
                </a:solidFill>
              </a:rPr>
              <a:t>Postkassen aktiveres og sættes op af virksomheden selv, hvorefter der gives adgang til tredjepart, eks. revisor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da-DK" dirty="0" smtClean="0">
                <a:solidFill>
                  <a:srgbClr val="465466"/>
                </a:solidFill>
              </a:rPr>
              <a:t>Tredjepart, aktiverer og sætter postkassen op på vegne af den anden virksomhed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4" y="1494253"/>
            <a:ext cx="8404226" cy="5117817"/>
          </a:xfrm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da-DK" dirty="0" smtClean="0">
                <a:solidFill>
                  <a:srgbClr val="465466"/>
                </a:solidFill>
              </a:rPr>
              <a:t>Når tredjepart får adgang til en virksomheds digitale post</a:t>
            </a:r>
            <a:br>
              <a:rPr lang="da-DK" dirty="0" smtClean="0">
                <a:solidFill>
                  <a:srgbClr val="465466"/>
                </a:solidFill>
              </a:rPr>
            </a:br>
            <a:r>
              <a:rPr lang="da-DK" dirty="0" smtClean="0">
                <a:solidFill>
                  <a:srgbClr val="465466"/>
                </a:solidFill>
              </a:rPr>
              <a:t>gælder følgende: </a:t>
            </a:r>
          </a:p>
          <a:p>
            <a:pPr marL="360363" indent="-360363"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Tredjepart kan læse, redigere og administrere posten</a:t>
            </a:r>
          </a:p>
          <a:p>
            <a:pPr marL="360363" indent="-360363"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Adgangen kan gives </a:t>
            </a:r>
            <a:r>
              <a:rPr lang="da-DK" dirty="0" err="1" smtClean="0">
                <a:solidFill>
                  <a:srgbClr val="465466"/>
                </a:solidFill>
              </a:rPr>
              <a:t>CVR-niveau</a:t>
            </a:r>
            <a:r>
              <a:rPr lang="da-DK" dirty="0" smtClean="0">
                <a:solidFill>
                  <a:srgbClr val="465466"/>
                </a:solidFill>
              </a:rPr>
              <a:t> eller personniveau</a:t>
            </a:r>
          </a:p>
          <a:p>
            <a:pPr marL="360363" indent="-360363"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På </a:t>
            </a:r>
            <a:r>
              <a:rPr lang="da-DK" dirty="0" err="1" smtClean="0">
                <a:solidFill>
                  <a:srgbClr val="465466"/>
                </a:solidFill>
              </a:rPr>
              <a:t>CVR-niveau</a:t>
            </a:r>
            <a:r>
              <a:rPr lang="da-DK" dirty="0" smtClean="0">
                <a:solidFill>
                  <a:srgbClr val="465466"/>
                </a:solidFill>
              </a:rPr>
              <a:t> vil alle i virksomheden have adgang</a:t>
            </a:r>
          </a:p>
          <a:p>
            <a:pPr marL="360363" indent="-360363"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På personniveau er det kun én person som har adgang</a:t>
            </a:r>
          </a:p>
          <a:p>
            <a:pPr marL="360363" indent="-360363"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Begge niveauer kræver </a:t>
            </a:r>
            <a:r>
              <a:rPr lang="da-DK" dirty="0" err="1" smtClean="0">
                <a:solidFill>
                  <a:srgbClr val="465466"/>
                </a:solidFill>
              </a:rPr>
              <a:t>NemID</a:t>
            </a:r>
            <a:r>
              <a:rPr lang="da-DK" dirty="0" smtClean="0">
                <a:solidFill>
                  <a:srgbClr val="465466"/>
                </a:solidFill>
              </a:rPr>
              <a:t> Medarbejdersignatur. </a:t>
            </a:r>
            <a:br>
              <a:rPr lang="da-DK" dirty="0" smtClean="0">
                <a:solidFill>
                  <a:srgbClr val="465466"/>
                </a:solidFill>
              </a:rPr>
            </a:br>
            <a:r>
              <a:rPr lang="da-DK" dirty="0" smtClean="0">
                <a:solidFill>
                  <a:srgbClr val="465466"/>
                </a:solidFill>
              </a:rPr>
              <a:t>Enten som ejer af </a:t>
            </a:r>
            <a:r>
              <a:rPr lang="da-DK" dirty="0" err="1" smtClean="0">
                <a:solidFill>
                  <a:srgbClr val="465466"/>
                </a:solidFill>
              </a:rPr>
              <a:t>tredjeparstvirksomheden</a:t>
            </a:r>
            <a:r>
              <a:rPr lang="da-DK" dirty="0" smtClean="0">
                <a:solidFill>
                  <a:srgbClr val="465466"/>
                </a:solidFill>
              </a:rPr>
              <a:t> eller som medarbejder i tredjepartsvirksomheden.</a:t>
            </a:r>
          </a:p>
          <a:p>
            <a:pPr marL="360363" indent="-360363"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På personniveau kræves </a:t>
            </a:r>
            <a:r>
              <a:rPr lang="da-DK" dirty="0" err="1" smtClean="0">
                <a:solidFill>
                  <a:srgbClr val="465466"/>
                </a:solidFill>
              </a:rPr>
              <a:t>RID-nummer</a:t>
            </a:r>
            <a:endParaRPr lang="da-DK" dirty="0" smtClean="0">
              <a:solidFill>
                <a:srgbClr val="465466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444445"/>
            <a:ext cx="7662864" cy="3267169"/>
          </a:xfrm>
        </p:spPr>
        <p:txBody>
          <a:bodyPr/>
          <a:lstStyle/>
          <a:p>
            <a:pPr>
              <a:buClr>
                <a:schemeClr val="bg2"/>
              </a:buClr>
              <a:buNone/>
            </a:pPr>
            <a:r>
              <a:rPr lang="da-DK" dirty="0" smtClean="0">
                <a:solidFill>
                  <a:srgbClr val="465466"/>
                </a:solidFill>
              </a:rPr>
              <a:t>Under ”Indstillinger” vælges ”Brugere”</a:t>
            </a:r>
          </a:p>
          <a:p>
            <a:pPr>
              <a:buClr>
                <a:schemeClr val="bg2"/>
              </a:buClr>
              <a:buNone/>
            </a:pPr>
            <a:endParaRPr lang="da-DK" dirty="0">
              <a:solidFill>
                <a:srgbClr val="465466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rcRect l="1816" t="38034" r="26010" b="37263"/>
          <a:stretch>
            <a:fillRect/>
          </a:stretch>
        </p:blipFill>
        <p:spPr>
          <a:xfrm>
            <a:off x="270130" y="2053008"/>
            <a:ext cx="8873870" cy="352694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99608" y="4711614"/>
            <a:ext cx="1945846" cy="493368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780652"/>
            <a:ext cx="7662864" cy="4256611"/>
          </a:xfrm>
        </p:spPr>
        <p:txBody>
          <a:bodyPr/>
          <a:lstStyle/>
          <a:p>
            <a:pPr>
              <a:buClr>
                <a:schemeClr val="bg2"/>
              </a:buClr>
              <a:buNone/>
            </a:pPr>
            <a:r>
              <a:rPr lang="da-DK" dirty="0" smtClean="0">
                <a:solidFill>
                  <a:srgbClr val="465466"/>
                </a:solidFill>
              </a:rPr>
              <a:t>Vælg ”Opret Ekstern bruger”</a:t>
            </a:r>
            <a:endParaRPr lang="da-DK" dirty="0">
              <a:solidFill>
                <a:srgbClr val="465466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rcRect l="24393" t="61563" r="16706" b="4753"/>
          <a:stretch>
            <a:fillRect/>
          </a:stretch>
        </p:blipFill>
        <p:spPr>
          <a:xfrm>
            <a:off x="1266541" y="2466621"/>
            <a:ext cx="6582814" cy="380723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787857" y="5631062"/>
            <a:ext cx="1945846" cy="493368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88142"/>
            <a:ext cx="7945439" cy="4549122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rgbClr val="465466"/>
                </a:solidFill>
              </a:rPr>
              <a:t>Udfyld </a:t>
            </a:r>
            <a:br>
              <a:rPr lang="da-DK" dirty="0" smtClean="0">
                <a:solidFill>
                  <a:srgbClr val="465466"/>
                </a:solidFill>
              </a:rPr>
            </a:br>
            <a:r>
              <a:rPr lang="da-DK" dirty="0" smtClean="0">
                <a:solidFill>
                  <a:srgbClr val="465466"/>
                </a:solidFill>
              </a:rPr>
              <a:t>oplysninger</a:t>
            </a:r>
            <a:endParaRPr lang="da-DK" dirty="0">
              <a:solidFill>
                <a:srgbClr val="465466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rcRect l="29869" t="27607" r="1486" b="12719"/>
          <a:stretch>
            <a:fillRect/>
          </a:stretch>
        </p:blipFill>
        <p:spPr>
          <a:xfrm>
            <a:off x="2617153" y="1488141"/>
            <a:ext cx="6069647" cy="5336316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 descr="Skærmbillede 2015-06-09 kl. 15.08.50.png"/>
          <p:cNvPicPr>
            <a:picLocks noGrp="1" noChangeAspect="1"/>
          </p:cNvPicPr>
          <p:nvPr>
            <p:ph idx="1"/>
          </p:nvPr>
        </p:nvPicPr>
        <p:blipFill>
          <a:blip r:embed="rId3"/>
          <a:srcRect l="12234" t="14674" r="11383"/>
          <a:stretch>
            <a:fillRect/>
          </a:stretch>
        </p:blipFill>
        <p:spPr>
          <a:xfrm>
            <a:off x="869495" y="1357478"/>
            <a:ext cx="7447913" cy="5200090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medarbejdersignatur.dk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808704"/>
            <a:ext cx="7662864" cy="4228560"/>
          </a:xfrm>
        </p:spPr>
        <p:txBody>
          <a:bodyPr/>
          <a:lstStyle/>
          <a:p>
            <a:pPr>
              <a:buNone/>
            </a:pPr>
            <a:r>
              <a:rPr lang="da-DK" dirty="0" err="1" smtClean="0">
                <a:solidFill>
                  <a:srgbClr val="465466"/>
                </a:solidFill>
              </a:rPr>
              <a:t>RID-nummer</a:t>
            </a:r>
            <a:r>
              <a:rPr lang="da-DK" dirty="0" smtClean="0">
                <a:solidFill>
                  <a:srgbClr val="465466"/>
                </a:solidFill>
              </a:rPr>
              <a:t> findes i </a:t>
            </a:r>
            <a:r>
              <a:rPr lang="da-DK" dirty="0" err="1" smtClean="0">
                <a:solidFill>
                  <a:srgbClr val="465466"/>
                </a:solidFill>
              </a:rPr>
              <a:t>NemLog-in/Brugeradministration</a:t>
            </a:r>
            <a:endParaRPr lang="da-DK" dirty="0">
              <a:solidFill>
                <a:srgbClr val="465466"/>
              </a:solidFill>
            </a:endParaRPr>
          </a:p>
        </p:txBody>
      </p:sp>
      <p:pic>
        <p:nvPicPr>
          <p:cNvPr id="4" name="Pladsholder til indhold 3" descr="Brugeradministration brugerdata 2015-06-11 kl. 09.30.56.png"/>
          <p:cNvPicPr>
            <a:picLocks noChangeAspect="1"/>
          </p:cNvPicPr>
          <p:nvPr/>
        </p:nvPicPr>
        <p:blipFill>
          <a:blip r:embed="rId3"/>
          <a:srcRect l="13163" t="10767" r="13714" b="50669"/>
          <a:stretch>
            <a:fillRect/>
          </a:stretch>
        </p:blipFill>
        <p:spPr>
          <a:xfrm>
            <a:off x="252273" y="2645806"/>
            <a:ext cx="8707311" cy="2870098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278604" y="4756706"/>
            <a:ext cx="1945846" cy="69496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16295"/>
            <a:ext cx="7662864" cy="3267169"/>
          </a:xfrm>
        </p:spPr>
        <p:txBody>
          <a:bodyPr/>
          <a:lstStyle/>
          <a:p>
            <a:pPr>
              <a:buClr>
                <a:schemeClr val="bg2"/>
              </a:buClr>
              <a:buNone/>
            </a:pPr>
            <a:r>
              <a:rPr lang="da-DK" dirty="0" smtClean="0">
                <a:solidFill>
                  <a:srgbClr val="465466"/>
                </a:solidFill>
              </a:rPr>
              <a:t>Tilknyt rettigheder til brugeren</a:t>
            </a:r>
            <a:endParaRPr lang="da-DK" dirty="0">
              <a:solidFill>
                <a:srgbClr val="465466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rcRect l="30199" t="34720" r="10897" b="5693"/>
          <a:stretch>
            <a:fillRect/>
          </a:stretch>
        </p:blipFill>
        <p:spPr>
          <a:xfrm>
            <a:off x="128749" y="2258487"/>
            <a:ext cx="8981312" cy="3796179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645148"/>
            <a:ext cx="7662864" cy="3267169"/>
          </a:xfrm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da-DK" dirty="0" smtClean="0">
                <a:solidFill>
                  <a:srgbClr val="465466"/>
                </a:solidFill>
              </a:rPr>
              <a:t>Der genereres en kode, som modtageren af den eksterne adgang skal have</a:t>
            </a:r>
          </a:p>
          <a:p>
            <a:pPr marL="0" indent="0">
              <a:buClr>
                <a:schemeClr val="bg2"/>
              </a:buClr>
              <a:buNone/>
            </a:pPr>
            <a:r>
              <a:rPr lang="da-DK" dirty="0" smtClean="0">
                <a:solidFill>
                  <a:srgbClr val="465466"/>
                </a:solidFill>
              </a:rPr>
              <a:t>Koden skal kun bruges første gang modtageren tager adgangen i brug</a:t>
            </a:r>
          </a:p>
          <a:p>
            <a:pPr marL="90488" indent="-90488">
              <a:buClr>
                <a:schemeClr val="bg2"/>
              </a:buClr>
              <a:buFont typeface="Wingdings" charset="2"/>
              <a:buChar char="§"/>
            </a:pPr>
            <a:endParaRPr lang="da-DK" dirty="0" smtClean="0">
              <a:solidFill>
                <a:srgbClr val="465466"/>
              </a:solidFill>
            </a:endParaRPr>
          </a:p>
          <a:p>
            <a:pPr marL="90488" indent="-90488">
              <a:buClr>
                <a:schemeClr val="bg2"/>
              </a:buClr>
              <a:buFont typeface="Wingdings" charset="2"/>
              <a:buChar char="§"/>
            </a:pPr>
            <a:endParaRPr lang="da-DK" dirty="0" smtClean="0">
              <a:solidFill>
                <a:srgbClr val="465466"/>
              </a:solidFill>
            </a:endParaRPr>
          </a:p>
          <a:p>
            <a:pPr marL="90488" indent="-90488"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rgbClr val="465466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rcRect l="9095" t="35354" r="23924" b="43315"/>
          <a:stretch>
            <a:fillRect/>
          </a:stretch>
        </p:blipFill>
        <p:spPr>
          <a:xfrm>
            <a:off x="1" y="3457413"/>
            <a:ext cx="9144000" cy="1216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556514"/>
            <a:ext cx="7662864" cy="3267169"/>
          </a:xfrm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da-DK" dirty="0" smtClean="0">
                <a:solidFill>
                  <a:srgbClr val="465466"/>
                </a:solidFill>
              </a:rPr>
              <a:t>Tredjepart accepterer adgangen i sin egen postkasse under ”Indstillinger” og ”Mine adgange”</a:t>
            </a:r>
            <a:endParaRPr lang="da-DK" dirty="0">
              <a:solidFill>
                <a:srgbClr val="465466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rcRect l="3351" t="42331" r="21919" b="26459"/>
          <a:stretch>
            <a:fillRect/>
          </a:stretch>
        </p:blipFill>
        <p:spPr>
          <a:xfrm>
            <a:off x="457200" y="2868592"/>
            <a:ext cx="8351798" cy="3527612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175104" y="6037263"/>
            <a:ext cx="1945846" cy="69496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0" y="5297833"/>
            <a:ext cx="1945846" cy="69496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936980"/>
            <a:ext cx="7662864" cy="3267169"/>
          </a:xfrm>
        </p:spPr>
        <p:txBody>
          <a:bodyPr/>
          <a:lstStyle/>
          <a:p>
            <a:pPr>
              <a:buClrTx/>
              <a:buNone/>
            </a:pPr>
            <a:r>
              <a:rPr lang="da-DK" dirty="0" smtClean="0">
                <a:solidFill>
                  <a:srgbClr val="465466"/>
                </a:solidFill>
              </a:rPr>
              <a:t>Tredjepart indtaster koden fra adgangsgiver</a:t>
            </a:r>
            <a:endParaRPr lang="da-DK" dirty="0">
              <a:solidFill>
                <a:srgbClr val="465466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rcRect l="3237" t="51524" r="26259" b="19139"/>
          <a:stretch>
            <a:fillRect/>
          </a:stretch>
        </p:blipFill>
        <p:spPr>
          <a:xfrm>
            <a:off x="807188" y="2527054"/>
            <a:ext cx="7879612" cy="3315929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456898"/>
            <a:ext cx="7662864" cy="4580366"/>
          </a:xfrm>
        </p:spPr>
        <p:txBody>
          <a:bodyPr/>
          <a:lstStyle/>
          <a:p>
            <a:pPr>
              <a:buClr>
                <a:schemeClr val="bg2"/>
              </a:buClr>
              <a:buNone/>
            </a:pPr>
            <a:r>
              <a:rPr lang="da-DK" dirty="0" smtClean="0">
                <a:solidFill>
                  <a:srgbClr val="465466"/>
                </a:solidFill>
              </a:rPr>
              <a:t>Hos tredjepart ses adgangen i Indbakken</a:t>
            </a:r>
            <a:endParaRPr lang="da-DK" dirty="0">
              <a:solidFill>
                <a:srgbClr val="465466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rcRect l="2541" t="43608" r="30343" b="10166"/>
          <a:stretch>
            <a:fillRect/>
          </a:stretch>
        </p:blipFill>
        <p:spPr>
          <a:xfrm>
            <a:off x="739775" y="2084742"/>
            <a:ext cx="6665242" cy="4549122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39775" y="6037264"/>
            <a:ext cx="2211208" cy="69496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2104402"/>
            <a:ext cx="7662864" cy="4617722"/>
          </a:xfrm>
        </p:spPr>
        <p:txBody>
          <a:bodyPr/>
          <a:lstStyle/>
          <a:p>
            <a:pPr marL="0" lvl="1" indent="0">
              <a:buClr>
                <a:schemeClr val="bg2"/>
              </a:buClr>
              <a:buNone/>
            </a:pPr>
            <a:r>
              <a:rPr lang="da-DK" sz="2200" dirty="0" smtClean="0">
                <a:solidFill>
                  <a:schemeClr val="bg2"/>
                </a:solidFill>
              </a:rPr>
              <a:t>Aktivering af den Digitale Postkasse kan overlades til tredjepart. Det kræver følgende:</a:t>
            </a:r>
            <a:br>
              <a:rPr lang="da-DK" sz="2200" dirty="0" smtClean="0">
                <a:solidFill>
                  <a:schemeClr val="bg2"/>
                </a:solidFill>
              </a:rPr>
            </a:br>
            <a:endParaRPr lang="da-DK" sz="2200" dirty="0" smtClean="0">
              <a:solidFill>
                <a:schemeClr val="bg2"/>
              </a:solidFill>
            </a:endParaRPr>
          </a:p>
          <a:p>
            <a:pPr marL="800100" lvl="1" indent="-457200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rgbClr val="465466"/>
                </a:solidFill>
              </a:rPr>
              <a:t>Tredjepart  er </a:t>
            </a:r>
            <a:r>
              <a:rPr lang="da-DK" sz="2200" dirty="0" err="1" smtClean="0">
                <a:solidFill>
                  <a:srgbClr val="465466"/>
                </a:solidFill>
              </a:rPr>
              <a:t>NemID</a:t>
            </a:r>
            <a:r>
              <a:rPr lang="da-DK" sz="2200" dirty="0" smtClean="0">
                <a:solidFill>
                  <a:srgbClr val="465466"/>
                </a:solidFill>
              </a:rPr>
              <a:t> Administrator for virksomheden</a:t>
            </a:r>
          </a:p>
          <a:p>
            <a:pPr marL="800100" lvl="1" indent="-457200">
              <a:buClr>
                <a:schemeClr val="bg2"/>
              </a:buClr>
              <a:buFont typeface="Wingdings" charset="2"/>
              <a:buChar char="§"/>
            </a:pPr>
            <a:r>
              <a:rPr lang="da-DK" sz="2200" dirty="0" smtClean="0">
                <a:solidFill>
                  <a:srgbClr val="465466"/>
                </a:solidFill>
              </a:rPr>
              <a:t>Tredjepart får fuldmagt af </a:t>
            </a:r>
            <a:r>
              <a:rPr lang="da-DK" sz="2200" dirty="0" err="1" smtClean="0">
                <a:solidFill>
                  <a:srgbClr val="465466"/>
                </a:solidFill>
              </a:rPr>
              <a:t>tegningsberretigede</a:t>
            </a:r>
            <a:r>
              <a:rPr lang="da-DK" sz="2200" dirty="0" smtClean="0">
                <a:solidFill>
                  <a:srgbClr val="465466"/>
                </a:solidFill>
              </a:rPr>
              <a:t> </a:t>
            </a:r>
            <a:br>
              <a:rPr lang="da-DK" sz="2200" dirty="0" smtClean="0">
                <a:solidFill>
                  <a:srgbClr val="465466"/>
                </a:solidFill>
              </a:rPr>
            </a:br>
            <a:endParaRPr lang="da-DK" sz="2200" dirty="0" smtClean="0">
              <a:solidFill>
                <a:srgbClr val="465466"/>
              </a:solidFill>
            </a:endParaRPr>
          </a:p>
          <a:p>
            <a:pPr marL="0" lvl="1" indent="0">
              <a:buClr>
                <a:schemeClr val="bg2"/>
              </a:buClr>
              <a:buNone/>
            </a:pPr>
            <a:r>
              <a:rPr lang="da-DK" sz="2200" dirty="0" smtClean="0">
                <a:solidFill>
                  <a:srgbClr val="465466"/>
                </a:solidFill>
              </a:rPr>
              <a:t>Fuldmagten opnås, når den </a:t>
            </a:r>
            <a:r>
              <a:rPr lang="da-DK" sz="2200" dirty="0" err="1" smtClean="0">
                <a:solidFill>
                  <a:srgbClr val="465466"/>
                </a:solidFill>
              </a:rPr>
              <a:t>tegningsberretigede</a:t>
            </a:r>
            <a:r>
              <a:rPr lang="da-DK" sz="2200" dirty="0" smtClean="0">
                <a:solidFill>
                  <a:srgbClr val="465466"/>
                </a:solidFill>
              </a:rPr>
              <a:t> i virksomheden godkender tredjepart som </a:t>
            </a:r>
            <a:r>
              <a:rPr lang="da-DK" sz="2200" dirty="0" err="1" smtClean="0">
                <a:solidFill>
                  <a:srgbClr val="465466"/>
                </a:solidFill>
              </a:rPr>
              <a:t>NemId</a:t>
            </a:r>
            <a:r>
              <a:rPr lang="da-DK" sz="2200" dirty="0" smtClean="0">
                <a:solidFill>
                  <a:srgbClr val="465466"/>
                </a:solidFill>
              </a:rPr>
              <a:t> Administrator i sin virksomhed. </a:t>
            </a:r>
            <a:r>
              <a:rPr lang="da-DK" dirty="0" smtClean="0">
                <a:solidFill>
                  <a:srgbClr val="465466"/>
                </a:solidFill>
              </a:rPr>
              <a:t/>
            </a:r>
            <a:br>
              <a:rPr lang="da-DK" dirty="0" smtClean="0">
                <a:solidFill>
                  <a:srgbClr val="465466"/>
                </a:solidFill>
              </a:rPr>
            </a:br>
            <a:endParaRPr lang="da-DK" dirty="0" smtClean="0">
              <a:solidFill>
                <a:srgbClr val="465466"/>
              </a:solidFill>
            </a:endParaRPr>
          </a:p>
          <a:p>
            <a:pPr>
              <a:buClr>
                <a:schemeClr val="bg2"/>
              </a:buClr>
              <a:buNone/>
            </a:pPr>
            <a:endParaRPr lang="da-DK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rgbClr val="465466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2253828"/>
            <a:ext cx="7662864" cy="4306420"/>
          </a:xfrm>
        </p:spPr>
        <p:txBody>
          <a:bodyPr/>
          <a:lstStyle/>
          <a:p>
            <a:pPr>
              <a:buNone/>
            </a:pPr>
            <a:r>
              <a:rPr lang="da-DK" dirty="0" smtClean="0">
                <a:solidFill>
                  <a:srgbClr val="465466"/>
                </a:solidFill>
              </a:rPr>
              <a:t>Vær opmærksom!</a:t>
            </a:r>
          </a:p>
          <a:p>
            <a:pPr>
              <a:buNone/>
            </a:pPr>
            <a:r>
              <a:rPr lang="da-DK" dirty="0" smtClean="0">
                <a:solidFill>
                  <a:srgbClr val="465466"/>
                </a:solidFill>
              </a:rPr>
              <a:t>Rollen som administrator i en anden virksomhed rækker vidt. </a:t>
            </a:r>
          </a:p>
          <a:p>
            <a:pPr marL="0" indent="0">
              <a:buNone/>
            </a:pPr>
            <a:r>
              <a:rPr lang="da-DK" dirty="0" smtClean="0">
                <a:solidFill>
                  <a:srgbClr val="465466"/>
                </a:solidFill>
              </a:rPr>
              <a:t>Når tredjepart er </a:t>
            </a:r>
            <a:r>
              <a:rPr lang="da-DK" dirty="0" err="1" smtClean="0">
                <a:solidFill>
                  <a:srgbClr val="465466"/>
                </a:solidFill>
              </a:rPr>
              <a:t>NemID</a:t>
            </a:r>
            <a:r>
              <a:rPr lang="da-DK" dirty="0" smtClean="0">
                <a:solidFill>
                  <a:srgbClr val="465466"/>
                </a:solidFill>
              </a:rPr>
              <a:t> Administrator i en virksomhed kan vedkommende ikke bare tilgå Digital Post, men også agere på vegne af virksomheden, hvor der logges ind med </a:t>
            </a:r>
            <a:r>
              <a:rPr lang="da-DK" dirty="0" err="1" smtClean="0">
                <a:solidFill>
                  <a:srgbClr val="465466"/>
                </a:solidFill>
              </a:rPr>
              <a:t>NemID</a:t>
            </a:r>
            <a:r>
              <a:rPr lang="da-DK" dirty="0" smtClean="0">
                <a:solidFill>
                  <a:srgbClr val="465466"/>
                </a:solidFill>
              </a:rPr>
              <a:t> Medarbejdersignatur. </a:t>
            </a:r>
            <a:br>
              <a:rPr lang="da-DK" dirty="0" smtClean="0">
                <a:solidFill>
                  <a:srgbClr val="465466"/>
                </a:solidFill>
              </a:rPr>
            </a:br>
            <a:endParaRPr lang="da-DK" dirty="0" smtClean="0">
              <a:solidFill>
                <a:srgbClr val="465466"/>
              </a:solidFill>
            </a:endParaRPr>
          </a:p>
          <a:p>
            <a:pPr marL="0" indent="0">
              <a:buNone/>
            </a:pPr>
            <a:endParaRPr lang="da-DK" dirty="0">
              <a:solidFill>
                <a:srgbClr val="465466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Post 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321251"/>
            <a:ext cx="7662864" cy="4716013"/>
          </a:xfrm>
        </p:spPr>
        <p:txBody>
          <a:bodyPr/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err="1" smtClean="0">
                <a:solidFill>
                  <a:srgbClr val="465466"/>
                </a:solidFill>
              </a:rPr>
              <a:t>e-Boks</a:t>
            </a:r>
            <a:r>
              <a:rPr lang="da-DK" dirty="0" smtClean="0">
                <a:solidFill>
                  <a:srgbClr val="465466"/>
                </a:solidFill>
              </a:rPr>
              <a:t> Erhverv er frivillig, Digital Post er obligatorisk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err="1" smtClean="0">
                <a:solidFill>
                  <a:srgbClr val="465466"/>
                </a:solidFill>
              </a:rPr>
              <a:t>e-Boks</a:t>
            </a:r>
            <a:r>
              <a:rPr lang="da-DK" dirty="0" smtClean="0">
                <a:solidFill>
                  <a:srgbClr val="465466"/>
                </a:solidFill>
              </a:rPr>
              <a:t> Erhverv og Digital Post kan ses i samme postkasse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Vil man læse Digital Post i </a:t>
            </a:r>
            <a:r>
              <a:rPr lang="da-DK" dirty="0" err="1" smtClean="0">
                <a:solidFill>
                  <a:srgbClr val="465466"/>
                </a:solidFill>
              </a:rPr>
              <a:t>e-Boks</a:t>
            </a:r>
            <a:r>
              <a:rPr lang="da-DK" dirty="0" smtClean="0">
                <a:solidFill>
                  <a:srgbClr val="465466"/>
                </a:solidFill>
              </a:rPr>
              <a:t>, kræves </a:t>
            </a:r>
            <a:r>
              <a:rPr lang="da-DK" dirty="0" err="1" smtClean="0">
                <a:solidFill>
                  <a:srgbClr val="465466"/>
                </a:solidFill>
              </a:rPr>
              <a:t>login</a:t>
            </a:r>
            <a:r>
              <a:rPr lang="da-DK" dirty="0" smtClean="0">
                <a:solidFill>
                  <a:srgbClr val="465466"/>
                </a:solidFill>
              </a:rPr>
              <a:t> med </a:t>
            </a:r>
            <a:r>
              <a:rPr lang="da-DK" dirty="0" err="1" smtClean="0">
                <a:solidFill>
                  <a:srgbClr val="465466"/>
                </a:solidFill>
              </a:rPr>
              <a:t>NemID</a:t>
            </a:r>
            <a:r>
              <a:rPr lang="da-DK" dirty="0" smtClean="0">
                <a:solidFill>
                  <a:srgbClr val="465466"/>
                </a:solidFill>
              </a:rPr>
              <a:t> medarbejdersignatur 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Vælg ”Indstillinger” og vælg ”Jeg ønsker at kunne se indholdet fra </a:t>
            </a:r>
            <a:r>
              <a:rPr lang="da-DK" dirty="0" err="1" smtClean="0">
                <a:solidFill>
                  <a:srgbClr val="465466"/>
                </a:solidFill>
              </a:rPr>
              <a:t>e-Boks</a:t>
            </a:r>
            <a:r>
              <a:rPr lang="da-DK" dirty="0" smtClean="0">
                <a:solidFill>
                  <a:srgbClr val="465466"/>
                </a:solidFill>
              </a:rPr>
              <a:t> sammen med post fra offentlige myndigheder”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rgbClr val="465466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rcRect l="6026" t="38145" r="39506" b="28506"/>
          <a:stretch>
            <a:fillRect/>
          </a:stretch>
        </p:blipFill>
        <p:spPr>
          <a:xfrm>
            <a:off x="1035479" y="4689458"/>
            <a:ext cx="7367160" cy="2168542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600" dirty="0" err="1" smtClean="0">
                <a:latin typeface="+mj-lt"/>
                <a:ea typeface="+mj-ea"/>
                <a:cs typeface="+mj-cs"/>
              </a:rPr>
              <a:t>e</a:t>
            </a:r>
            <a:r>
              <a:rPr kumimoji="0" lang="da-DK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-Boks</a:t>
            </a: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vs. Digital Post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39775" y="6450193"/>
            <a:ext cx="1040776" cy="407807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2129306"/>
            <a:ext cx="7662864" cy="4555462"/>
          </a:xfrm>
        </p:spPr>
        <p:txBody>
          <a:bodyPr/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Når CVR ophører, lukkes alle </a:t>
            </a:r>
            <a:r>
              <a:rPr lang="da-DK" dirty="0" err="1" smtClean="0">
                <a:solidFill>
                  <a:srgbClr val="465466"/>
                </a:solidFill>
              </a:rPr>
              <a:t>NemID</a:t>
            </a:r>
            <a:r>
              <a:rPr lang="da-DK" dirty="0" smtClean="0">
                <a:solidFill>
                  <a:srgbClr val="465466"/>
                </a:solidFill>
              </a:rPr>
              <a:t> Medarbejdersignaturer som er tilknyttet CVR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Gem, videresend, eller udskriv dokumenter inden lukning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Ejeren af en virksomhed kan give sig selv adgang til </a:t>
            </a:r>
            <a:r>
              <a:rPr lang="da-DK" dirty="0" err="1" smtClean="0">
                <a:solidFill>
                  <a:srgbClr val="465466"/>
                </a:solidFill>
              </a:rPr>
              <a:t>CVR-postkassen</a:t>
            </a:r>
            <a:r>
              <a:rPr lang="da-DK" dirty="0" smtClean="0">
                <a:solidFill>
                  <a:srgbClr val="465466"/>
                </a:solidFill>
              </a:rPr>
              <a:t>, via sin egen CPR-postkasse. 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  <a:hlinkClick r:id="rId3"/>
              </a:rPr>
              <a:t>Link til guide </a:t>
            </a:r>
            <a:endParaRPr lang="da-DK" dirty="0" smtClean="0">
              <a:solidFill>
                <a:srgbClr val="465466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>
              <a:solidFill>
                <a:srgbClr val="465466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-105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Virksomhedsophør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Skærmbillede 2015-06-09 kl. 15.17.49.png"/>
          <p:cNvPicPr>
            <a:picLocks noGrp="1" noChangeAspect="1"/>
          </p:cNvPicPr>
          <p:nvPr>
            <p:ph idx="1"/>
          </p:nvPr>
        </p:nvPicPr>
        <p:blipFill>
          <a:blip r:embed="rId3"/>
          <a:srcRect l="30618" t="6424" r="35578" b="39234"/>
          <a:stretch>
            <a:fillRect/>
          </a:stretch>
        </p:blipFill>
        <p:spPr>
          <a:xfrm>
            <a:off x="1727552" y="1144881"/>
            <a:ext cx="5686039" cy="5713119"/>
          </a:xfr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Administratoraftale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Support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1643678"/>
            <a:ext cx="7662864" cy="4530558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None/>
            </a:pPr>
            <a:r>
              <a:rPr lang="da-DK" sz="2000" b="1" dirty="0" smtClean="0">
                <a:solidFill>
                  <a:schemeClr val="bg2"/>
                </a:solidFill>
              </a:rPr>
              <a:t>Nets og </a:t>
            </a:r>
            <a:r>
              <a:rPr lang="da-DK" sz="2000" b="1" dirty="0" err="1" smtClean="0">
                <a:solidFill>
                  <a:schemeClr val="bg2"/>
                </a:solidFill>
              </a:rPr>
              <a:t>NemID</a:t>
            </a:r>
            <a:r>
              <a:rPr lang="da-DK" sz="2000" b="1" dirty="0" smtClean="0">
                <a:solidFill>
                  <a:schemeClr val="bg2"/>
                </a:solidFill>
              </a:rPr>
              <a:t> Medarbejdersignatur</a:t>
            </a:r>
          </a:p>
          <a:p>
            <a:pPr>
              <a:buClrTx/>
              <a:buFont typeface="Wingdings" charset="2"/>
              <a:buChar char="§"/>
            </a:pPr>
            <a:r>
              <a:rPr lang="da-DK" sz="2000" dirty="0" smtClean="0">
                <a:solidFill>
                  <a:schemeClr val="bg2"/>
                </a:solidFill>
              </a:rPr>
              <a:t>Nets supporttelefon: 7224 7090</a:t>
            </a:r>
          </a:p>
          <a:p>
            <a:pPr>
              <a:buClrTx/>
              <a:buNone/>
            </a:pPr>
            <a:r>
              <a:rPr lang="da-DK" sz="2000" b="1" dirty="0" smtClean="0">
                <a:solidFill>
                  <a:schemeClr val="bg2"/>
                </a:solidFill>
              </a:rPr>
              <a:t>Spørgsmål om Digital Post</a:t>
            </a:r>
          </a:p>
          <a:p>
            <a:pPr>
              <a:buClrTx/>
              <a:buFont typeface="Wingdings" charset="2"/>
              <a:buChar char="§"/>
            </a:pPr>
            <a:r>
              <a:rPr lang="da-DK" sz="2000" dirty="0" err="1" smtClean="0">
                <a:solidFill>
                  <a:schemeClr val="bg2"/>
                </a:solidFill>
              </a:rPr>
              <a:t>e-Boks</a:t>
            </a:r>
            <a:r>
              <a:rPr lang="da-DK" sz="2000" dirty="0" smtClean="0">
                <a:solidFill>
                  <a:schemeClr val="bg2"/>
                </a:solidFill>
              </a:rPr>
              <a:t>: 3817 1187</a:t>
            </a:r>
          </a:p>
          <a:p>
            <a:pPr>
              <a:buClr>
                <a:schemeClr val="bg2"/>
              </a:buClr>
              <a:buNone/>
            </a:pPr>
            <a:r>
              <a:rPr lang="da-DK" sz="2000" b="1" dirty="0" smtClean="0">
                <a:solidFill>
                  <a:srgbClr val="465466"/>
                </a:solidFill>
              </a:rPr>
              <a:t>Support til indberetningsløsningen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sz="2000" dirty="0" err="1" smtClean="0">
                <a:solidFill>
                  <a:srgbClr val="465466"/>
                </a:solidFill>
              </a:rPr>
              <a:t>NemRefusion</a:t>
            </a:r>
            <a:r>
              <a:rPr lang="da-DK" sz="2000" dirty="0" smtClean="0">
                <a:solidFill>
                  <a:srgbClr val="465466"/>
                </a:solidFill>
              </a:rPr>
              <a:t> support: Ring 44 60 72 13</a:t>
            </a:r>
            <a:br>
              <a:rPr lang="da-DK" sz="2000" dirty="0" smtClean="0">
                <a:solidFill>
                  <a:srgbClr val="465466"/>
                </a:solidFill>
              </a:rPr>
            </a:br>
            <a:r>
              <a:rPr lang="da-DK" sz="2000" dirty="0" smtClean="0">
                <a:solidFill>
                  <a:srgbClr val="465466"/>
                </a:solidFill>
              </a:rPr>
              <a:t>(Mandag til fredag fra kl. 08.00-16.30) </a:t>
            </a:r>
            <a:br>
              <a:rPr lang="da-DK" sz="2000" dirty="0" smtClean="0">
                <a:solidFill>
                  <a:srgbClr val="465466"/>
                </a:solidFill>
              </a:rPr>
            </a:br>
            <a:r>
              <a:rPr lang="da-DK" sz="2000" dirty="0" smtClean="0">
                <a:solidFill>
                  <a:srgbClr val="465466"/>
                </a:solidFill>
              </a:rPr>
              <a:t>E-mail: </a:t>
            </a:r>
            <a:r>
              <a:rPr lang="da-DK" sz="2000" dirty="0" smtClean="0">
                <a:solidFill>
                  <a:srgbClr val="465466"/>
                </a:solidFill>
                <a:hlinkClick r:id="rId3"/>
              </a:rPr>
              <a:t>support@nemrefusion.dk</a:t>
            </a:r>
            <a:r>
              <a:rPr lang="da-DK" sz="2000" dirty="0" smtClean="0">
                <a:solidFill>
                  <a:srgbClr val="465466"/>
                </a:solidFill>
              </a:rPr>
              <a:t> </a:t>
            </a:r>
          </a:p>
          <a:p>
            <a:pPr>
              <a:buClr>
                <a:schemeClr val="bg2"/>
              </a:buClr>
              <a:buNone/>
            </a:pPr>
            <a:r>
              <a:rPr lang="da-DK" sz="2000" b="1" dirty="0" smtClean="0">
                <a:solidFill>
                  <a:srgbClr val="465466"/>
                </a:solidFill>
              </a:rPr>
              <a:t>Rettigheder til at indberette 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sz="2000" dirty="0" err="1" smtClean="0">
                <a:solidFill>
                  <a:srgbClr val="465466"/>
                </a:solidFill>
              </a:rPr>
              <a:t>Virk-supporten</a:t>
            </a:r>
            <a:r>
              <a:rPr lang="da-DK" sz="2000" dirty="0" smtClean="0">
                <a:solidFill>
                  <a:srgbClr val="465466"/>
                </a:solidFill>
              </a:rPr>
              <a:t> Ring 72 20 00 30</a:t>
            </a:r>
            <a:br>
              <a:rPr lang="da-DK" sz="2000" dirty="0" smtClean="0">
                <a:solidFill>
                  <a:srgbClr val="465466"/>
                </a:solidFill>
              </a:rPr>
            </a:br>
            <a:r>
              <a:rPr lang="da-DK" sz="2000" dirty="0" smtClean="0">
                <a:solidFill>
                  <a:srgbClr val="465466"/>
                </a:solidFill>
              </a:rPr>
              <a:t>(Mandag til fredag kl. 9.30-14.30) </a:t>
            </a:r>
          </a:p>
          <a:p>
            <a:pPr>
              <a:buClrTx/>
              <a:buFont typeface="Wingdings" charset="2"/>
              <a:buChar char="§"/>
            </a:pPr>
            <a:endParaRPr lang="da-DK" dirty="0" smtClean="0">
              <a:solidFill>
                <a:schemeClr val="bg2"/>
              </a:solidFill>
            </a:endParaRPr>
          </a:p>
          <a:p>
            <a:pPr>
              <a:buClrTx/>
              <a:buFont typeface="Wingdings" charset="2"/>
              <a:buChar char="§"/>
            </a:pPr>
            <a:endParaRPr lang="da-DK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2204020"/>
            <a:ext cx="7662864" cy="4331324"/>
          </a:xfrm>
        </p:spPr>
        <p:txBody>
          <a:bodyPr/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err="1" smtClean="0">
                <a:solidFill>
                  <a:srgbClr val="465466"/>
                </a:solidFill>
              </a:rPr>
              <a:t>IT-hjælp</a:t>
            </a:r>
            <a:r>
              <a:rPr lang="da-DK" dirty="0" smtClean="0">
                <a:solidFill>
                  <a:srgbClr val="465466"/>
                </a:solidFill>
              </a:rPr>
              <a:t> til virksomheder på biblioteket</a:t>
            </a:r>
            <a:br>
              <a:rPr lang="da-DK" dirty="0" smtClean="0">
                <a:solidFill>
                  <a:srgbClr val="465466"/>
                </a:solidFill>
              </a:rPr>
            </a:br>
            <a:r>
              <a:rPr lang="da-DK" dirty="0" smtClean="0">
                <a:solidFill>
                  <a:srgbClr val="465466"/>
                </a:solidFill>
              </a:rPr>
              <a:t>Ring til biblioteket og bestil tid på tlf. 6223 5000</a:t>
            </a:r>
            <a:br>
              <a:rPr lang="da-DK" dirty="0" smtClean="0">
                <a:solidFill>
                  <a:srgbClr val="465466"/>
                </a:solidFill>
              </a:rPr>
            </a:br>
            <a:r>
              <a:rPr lang="da-DK" dirty="0" smtClean="0">
                <a:solidFill>
                  <a:srgbClr val="465466"/>
                </a:solidFill>
                <a:hlinkClick r:id="rId3"/>
              </a:rPr>
              <a:t>Bibliotekets hjemmeside</a:t>
            </a:r>
            <a:endParaRPr lang="da-DK" dirty="0" smtClean="0">
              <a:solidFill>
                <a:srgbClr val="465466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rgbClr val="465466"/>
                </a:solidFill>
              </a:rPr>
              <a:t>AMU Kursus i Digital Post</a:t>
            </a:r>
            <a:br>
              <a:rPr lang="da-DK" dirty="0" smtClean="0">
                <a:solidFill>
                  <a:srgbClr val="465466"/>
                </a:solidFill>
              </a:rPr>
            </a:br>
            <a:r>
              <a:rPr lang="da-DK" dirty="0" smtClean="0">
                <a:solidFill>
                  <a:srgbClr val="465466"/>
                </a:solidFill>
                <a:hlinkClick r:id="rId4"/>
              </a:rPr>
              <a:t>Kursustilbud her</a:t>
            </a:r>
            <a:endParaRPr lang="da-DK" dirty="0" smtClean="0">
              <a:solidFill>
                <a:srgbClr val="465466"/>
              </a:solidFill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da-DK" dirty="0" smtClean="0">
              <a:solidFill>
                <a:srgbClr val="465466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Mere hjælp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2054594"/>
            <a:ext cx="7662864" cy="4493201"/>
          </a:xfrm>
        </p:spPr>
        <p:txBody>
          <a:bodyPr/>
          <a:lstStyle/>
          <a:p>
            <a:pPr>
              <a:buNone/>
            </a:pPr>
            <a:r>
              <a:rPr lang="da-DK" sz="2000" dirty="0" smtClean="0">
                <a:solidFill>
                  <a:srgbClr val="465466"/>
                </a:solidFill>
                <a:hlinkClick r:id="rId3"/>
              </a:rPr>
              <a:t>Nets vejledninger</a:t>
            </a:r>
            <a:endParaRPr lang="da-DK" sz="2000" dirty="0" smtClean="0">
              <a:solidFill>
                <a:srgbClr val="465466"/>
              </a:solidFill>
            </a:endParaRPr>
          </a:p>
          <a:p>
            <a:pPr>
              <a:buNone/>
            </a:pPr>
            <a:r>
              <a:rPr lang="da-DK" sz="2000" dirty="0" smtClean="0">
                <a:solidFill>
                  <a:srgbClr val="465466"/>
                </a:solidFill>
                <a:hlinkClick r:id="rId4"/>
              </a:rPr>
              <a:t>Fuldmagtsblanket til aftale om oprettelse af NemID Admininstrator</a:t>
            </a:r>
          </a:p>
          <a:p>
            <a:pPr>
              <a:buNone/>
            </a:pPr>
            <a:r>
              <a:rPr lang="da-DK" sz="2000" dirty="0" smtClean="0">
                <a:solidFill>
                  <a:srgbClr val="465466"/>
                </a:solidFill>
                <a:hlinkClick r:id="rId5"/>
              </a:rPr>
              <a:t>Overtag administratorrollen fra en anden</a:t>
            </a:r>
            <a:endParaRPr lang="da-DK" sz="2000" dirty="0" smtClean="0">
              <a:solidFill>
                <a:srgbClr val="465466"/>
              </a:solidFill>
              <a:hlinkClick r:id="rId4"/>
            </a:endParaRPr>
          </a:p>
          <a:p>
            <a:pPr>
              <a:buNone/>
            </a:pPr>
            <a:r>
              <a:rPr lang="da-DK" sz="2000" dirty="0" smtClean="0">
                <a:solidFill>
                  <a:srgbClr val="465466"/>
                </a:solidFill>
                <a:hlinkClick r:id="rId6"/>
              </a:rPr>
              <a:t>Installationsguide til </a:t>
            </a:r>
            <a:r>
              <a:rPr lang="da-DK" sz="2000" dirty="0" err="1" smtClean="0">
                <a:solidFill>
                  <a:srgbClr val="465466"/>
                </a:solidFill>
                <a:hlinkClick r:id="rId6"/>
              </a:rPr>
              <a:t>NemID</a:t>
            </a:r>
            <a:r>
              <a:rPr lang="da-DK" sz="2000" dirty="0" smtClean="0">
                <a:solidFill>
                  <a:srgbClr val="465466"/>
                </a:solidFill>
                <a:hlinkClick r:id="rId6"/>
              </a:rPr>
              <a:t> Medarbejdersignatur</a:t>
            </a:r>
            <a:endParaRPr lang="da-DK" sz="2000" dirty="0" smtClean="0">
              <a:solidFill>
                <a:srgbClr val="465466"/>
              </a:solidFill>
              <a:hlinkClick r:id="rId7"/>
            </a:endParaRPr>
          </a:p>
          <a:p>
            <a:pPr>
              <a:buNone/>
            </a:pPr>
            <a:r>
              <a:rPr lang="da-DK" sz="2000" dirty="0" smtClean="0">
                <a:solidFill>
                  <a:srgbClr val="465466"/>
                </a:solidFill>
                <a:hlinkClick r:id="rId7"/>
              </a:rPr>
              <a:t>Virks hjælp</a:t>
            </a:r>
            <a:endParaRPr lang="da-DK" sz="2000" dirty="0" smtClean="0">
              <a:solidFill>
                <a:srgbClr val="465466"/>
              </a:solidFill>
            </a:endParaRPr>
          </a:p>
          <a:p>
            <a:pPr>
              <a:buNone/>
            </a:pPr>
            <a:r>
              <a:rPr lang="da-DK" sz="2000" dirty="0" smtClean="0">
                <a:solidFill>
                  <a:srgbClr val="465466"/>
                </a:solidFill>
                <a:hlinkClick r:id="rId8"/>
              </a:rPr>
              <a:t>Demoversion til Nem Refusion</a:t>
            </a:r>
            <a:endParaRPr lang="da-DK" sz="2000" dirty="0" smtClean="0">
              <a:solidFill>
                <a:srgbClr val="465466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Nyttige links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775" y="2353449"/>
            <a:ext cx="7662864" cy="3267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3200" dirty="0" smtClean="0">
                <a:solidFill>
                  <a:srgbClr val="465466"/>
                </a:solidFill>
              </a:rPr>
              <a:t>			</a:t>
            </a:r>
            <a:br>
              <a:rPr lang="da-DK" sz="3200" dirty="0" smtClean="0">
                <a:solidFill>
                  <a:srgbClr val="465466"/>
                </a:solidFill>
              </a:rPr>
            </a:br>
            <a:r>
              <a:rPr lang="da-DK" sz="3200" dirty="0" smtClean="0">
                <a:solidFill>
                  <a:srgbClr val="465466"/>
                </a:solidFill>
              </a:rPr>
              <a:t>		</a:t>
            </a:r>
          </a:p>
          <a:p>
            <a:pPr marL="0" indent="0">
              <a:buNone/>
            </a:pPr>
            <a:r>
              <a:rPr lang="da-DK" sz="3200" dirty="0" smtClean="0">
                <a:solidFill>
                  <a:srgbClr val="465466"/>
                </a:solidFill>
              </a:rPr>
              <a:t>		     Ramte vi rigtigt?</a:t>
            </a:r>
            <a:endParaRPr lang="da-DK" sz="3200" dirty="0">
              <a:solidFill>
                <a:srgbClr val="465466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Opsamling</a:t>
            </a:r>
            <a:endParaRPr kumimoji="0" lang="da-DK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 descr="Skærmbillede 2015-06-09 kl. 15.27.10.png"/>
          <p:cNvPicPr>
            <a:picLocks noGrp="1" noChangeAspect="1"/>
          </p:cNvPicPr>
          <p:nvPr>
            <p:ph idx="1"/>
          </p:nvPr>
        </p:nvPicPr>
        <p:blipFill>
          <a:blip r:embed="rId3"/>
          <a:srcRect l="30618" t="25880" r="35677" b="14903"/>
          <a:stretch>
            <a:fillRect/>
          </a:stretch>
        </p:blipFill>
        <p:spPr>
          <a:xfrm>
            <a:off x="1990687" y="1647639"/>
            <a:ext cx="4657623" cy="5114538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Administratoraftale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1253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rgbClr val="FFFFFF"/>
                </a:solidFill>
              </a:rPr>
              <a:t>Nøglekort eller </a:t>
            </a:r>
            <a:r>
              <a:rPr lang="da-DK" dirty="0" err="1" smtClean="0">
                <a:solidFill>
                  <a:srgbClr val="FFFFFF"/>
                </a:solidFill>
              </a:rPr>
              <a:t>nøglefil</a:t>
            </a:r>
            <a:r>
              <a:rPr lang="da-DK" dirty="0" smtClean="0">
                <a:solidFill>
                  <a:srgbClr val="FFFFFF"/>
                </a:solidFill>
              </a:rPr>
              <a:t>?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smtClean="0">
                <a:solidFill>
                  <a:schemeClr val="bg2"/>
                </a:solidFill>
              </a:rPr>
              <a:t>Nøglekort hvis du har brug for </a:t>
            </a:r>
            <a:r>
              <a:rPr lang="da-DK" dirty="0" err="1" smtClean="0">
                <a:solidFill>
                  <a:schemeClr val="bg2"/>
                </a:solidFill>
              </a:rPr>
              <a:t>login</a:t>
            </a:r>
            <a:r>
              <a:rPr lang="da-DK" dirty="0" smtClean="0">
                <a:solidFill>
                  <a:schemeClr val="bg2"/>
                </a:solidFill>
              </a:rPr>
              <a:t> på flere computere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da-DK" dirty="0" err="1" smtClean="0">
                <a:solidFill>
                  <a:schemeClr val="bg2"/>
                </a:solidFill>
              </a:rPr>
              <a:t>Nøglefil</a:t>
            </a:r>
            <a:r>
              <a:rPr lang="da-DK" dirty="0" smtClean="0">
                <a:solidFill>
                  <a:schemeClr val="bg2"/>
                </a:solidFill>
              </a:rPr>
              <a:t> hvis du arbejder på den samme computer og har mange </a:t>
            </a:r>
            <a:r>
              <a:rPr lang="da-DK" dirty="0" err="1" smtClean="0">
                <a:solidFill>
                  <a:schemeClr val="bg2"/>
                </a:solidFill>
              </a:rPr>
              <a:t>logins</a:t>
            </a:r>
            <a:r>
              <a:rPr lang="da-DK" dirty="0" smtClean="0">
                <a:solidFill>
                  <a:schemeClr val="bg2"/>
                </a:solidFill>
              </a:rPr>
              <a:t> i løbet af en dag</a:t>
            </a:r>
            <a:endParaRPr lang="da-DK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Skærmbillede 2015-06-09 kl. 15.31.59.png"/>
          <p:cNvPicPr>
            <a:picLocks noGrp="1" noChangeAspect="1"/>
          </p:cNvPicPr>
          <p:nvPr>
            <p:ph idx="1"/>
          </p:nvPr>
        </p:nvPicPr>
        <p:blipFill>
          <a:blip r:embed="rId3"/>
          <a:srcRect l="31713" t="12572" r="32612" b="42338"/>
          <a:stretch>
            <a:fillRect/>
          </a:stretch>
        </p:blipFill>
        <p:spPr>
          <a:xfrm>
            <a:off x="1933482" y="1545351"/>
            <a:ext cx="5720363" cy="4518869"/>
          </a:xfr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-105919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Administratoraftale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abelse">
  <a:themeElements>
    <a:clrScheme name="Skabel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Skabels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Skabel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Skabelse.thmx</Template>
  <TotalTime>5704</TotalTime>
  <Words>1419</Words>
  <Application>Microsoft Office PowerPoint</Application>
  <PresentationFormat>Skærmshow (4:3)</PresentationFormat>
  <Paragraphs>328</Paragraphs>
  <Slides>63</Slides>
  <Notes>62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63</vt:i4>
      </vt:variant>
    </vt:vector>
  </HeadingPairs>
  <TitlesOfParts>
    <vt:vector size="64" baseType="lpstr">
      <vt:lpstr>Skabelse</vt:lpstr>
      <vt:lpstr>Nem ID Virk.dk Digital Post</vt:lpstr>
      <vt:lpstr>Dagens program</vt:lpstr>
      <vt:lpstr>Ovenover alting</vt:lpstr>
      <vt:lpstr>NemID Medarbejdersignatur</vt:lpstr>
      <vt:lpstr>medarbejdersignatur.dk</vt:lpstr>
      <vt:lpstr>Administratoraftale</vt:lpstr>
      <vt:lpstr>Administratoraftale</vt:lpstr>
      <vt:lpstr>Nøglekort eller nøglefil?</vt:lpstr>
      <vt:lpstr>Administratoraftale</vt:lpstr>
      <vt:lpstr>Administratoraftale</vt:lpstr>
      <vt:lpstr>Installationsforløb</vt:lpstr>
      <vt:lpstr>Dias nummer 12</vt:lpstr>
      <vt:lpstr>Diverse om NemID</vt:lpstr>
      <vt:lpstr>Krav til computer</vt:lpstr>
      <vt:lpstr>Support  </vt:lpstr>
      <vt:lpstr>Virk.dk</vt:lpstr>
      <vt:lpstr>Indberetning</vt:lpstr>
      <vt:lpstr>Rettigheder</vt:lpstr>
      <vt:lpstr> Brugeradministration</vt:lpstr>
      <vt:lpstr> Brugeradministration</vt:lpstr>
      <vt:lpstr> Brugeradministration</vt:lpstr>
      <vt:lpstr> Brugeradministration</vt:lpstr>
      <vt:lpstr>Tilslut virksomheden</vt:lpstr>
      <vt:lpstr>Administratorrollen</vt:lpstr>
      <vt:lpstr> Profil forside</vt:lpstr>
      <vt:lpstr>Brugeroversigt</vt:lpstr>
      <vt:lpstr>Få rettigheder</vt:lpstr>
      <vt:lpstr>Erhvervsfuldmagt</vt:lpstr>
      <vt:lpstr>Erhvervsfuldmagt</vt:lpstr>
      <vt:lpstr>Erhvervsfuldmagt</vt:lpstr>
      <vt:lpstr>Erhvervsfuldmagt</vt:lpstr>
      <vt:lpstr>Erhvervsfuldmagt</vt:lpstr>
      <vt:lpstr>Dias nummer 33</vt:lpstr>
      <vt:lpstr>Erhvervsfuldmagt</vt:lpstr>
      <vt:lpstr>Erhvervsfuldmagt</vt:lpstr>
      <vt:lpstr>Erhvervsfuldmagt</vt:lpstr>
      <vt:lpstr>Erhvervsfuldmagt</vt:lpstr>
      <vt:lpstr>Nem Refusion</vt:lpstr>
      <vt:lpstr>PAUSE</vt:lpstr>
      <vt:lpstr>Digital Post </vt:lpstr>
      <vt:lpstr>Dias nummer 41</vt:lpstr>
      <vt:lpstr>Dias nummer 42</vt:lpstr>
      <vt:lpstr>Dias nummer 43</vt:lpstr>
      <vt:lpstr>Dias nummer 44</vt:lpstr>
      <vt:lpstr>Dias nummer 45</vt:lpstr>
      <vt:lpstr>Dias nummer 46</vt:lpstr>
      <vt:lpstr>Dias nummer 47</vt:lpstr>
      <vt:lpstr>Dias nummer 48</vt:lpstr>
      <vt:lpstr>Dias nummer 49</vt:lpstr>
      <vt:lpstr>Dias nummer 50</vt:lpstr>
      <vt:lpstr>Dias nummer 51</vt:lpstr>
      <vt:lpstr>Dias nummer 52</vt:lpstr>
      <vt:lpstr>Dias nummer 53</vt:lpstr>
      <vt:lpstr>Dias nummer 54</vt:lpstr>
      <vt:lpstr>Dias nummer 55</vt:lpstr>
      <vt:lpstr>Dias nummer 56</vt:lpstr>
      <vt:lpstr>Dias nummer 57</vt:lpstr>
      <vt:lpstr>Dias nummer 58</vt:lpstr>
      <vt:lpstr>Dias nummer 59</vt:lpstr>
      <vt:lpstr>Support</vt:lpstr>
      <vt:lpstr>Mere hjælp</vt:lpstr>
      <vt:lpstr>Dias nummer 62</vt:lpstr>
      <vt:lpstr>Dias nummer 63</vt:lpstr>
    </vt:vector>
  </TitlesOfParts>
  <Company>Rantzausminde Efterskole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Kursus for rådgivere, bogholdere og revisorer</dc:title>
  <dc:creator>Anette Rubin</dc:creator>
  <cp:lastModifiedBy>ANNRUB</cp:lastModifiedBy>
  <cp:revision>230</cp:revision>
  <cp:lastPrinted>2015-06-17T12:02:29Z</cp:lastPrinted>
  <dcterms:created xsi:type="dcterms:W3CDTF">2015-06-17T07:42:24Z</dcterms:created>
  <dcterms:modified xsi:type="dcterms:W3CDTF">2016-01-14T10:17:45Z</dcterms:modified>
</cp:coreProperties>
</file>