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5" r:id="rId3"/>
    <p:sldId id="327" r:id="rId4"/>
    <p:sldId id="290" r:id="rId5"/>
    <p:sldId id="295" r:id="rId6"/>
    <p:sldId id="317" r:id="rId7"/>
    <p:sldId id="296" r:id="rId8"/>
    <p:sldId id="297" r:id="rId9"/>
    <p:sldId id="288" r:id="rId10"/>
    <p:sldId id="298" r:id="rId11"/>
    <p:sldId id="299" r:id="rId12"/>
    <p:sldId id="300" r:id="rId13"/>
    <p:sldId id="302" r:id="rId14"/>
    <p:sldId id="303" r:id="rId15"/>
    <p:sldId id="334" r:id="rId16"/>
    <p:sldId id="305" r:id="rId17"/>
    <p:sldId id="306" r:id="rId18"/>
    <p:sldId id="328" r:id="rId19"/>
    <p:sldId id="326" r:id="rId20"/>
    <p:sldId id="292" r:id="rId21"/>
    <p:sldId id="291" r:id="rId22"/>
    <p:sldId id="335" r:id="rId23"/>
    <p:sldId id="332" r:id="rId24"/>
    <p:sldId id="329" r:id="rId25"/>
    <p:sldId id="330" r:id="rId26"/>
    <p:sldId id="320" r:id="rId27"/>
    <p:sldId id="321" r:id="rId28"/>
    <p:sldId id="322" r:id="rId29"/>
    <p:sldId id="314" r:id="rId30"/>
    <p:sldId id="286" r:id="rId31"/>
  </p:sldIdLst>
  <p:sldSz cx="6858000" cy="5143500"/>
  <p:notesSz cx="6805613" cy="9944100"/>
  <p:defaultTextStyle>
    <a:defPPr>
      <a:defRPr lang="da-DK"/>
    </a:defPPr>
    <a:lvl1pPr marL="0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9346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869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8039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7387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673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56080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65426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74773" algn="l" defTabSz="8186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ja Lundberg" initials="AL" lastIdx="5" clrIdx="0">
    <p:extLst>
      <p:ext uri="{19B8F6BF-5375-455C-9EA6-DF929625EA0E}">
        <p15:presenceInfo xmlns:p15="http://schemas.microsoft.com/office/powerpoint/2012/main" userId="S-1-5-21-2100284113-1573851820-878952375-274062" providerId="AD"/>
      </p:ext>
    </p:extLst>
  </p:cmAuthor>
  <p:cmAuthor id="2" name="Linda Wittorff" initials="LW" lastIdx="2" clrIdx="1">
    <p:extLst>
      <p:ext uri="{19B8F6BF-5375-455C-9EA6-DF929625EA0E}">
        <p15:presenceInfo xmlns:p15="http://schemas.microsoft.com/office/powerpoint/2012/main" userId="S-1-5-21-2100284113-1573851820-878952375-181983" providerId="AD"/>
      </p:ext>
    </p:extLst>
  </p:cmAuthor>
  <p:cmAuthor id="3" name="Camilla Maria Gabelgaard Rasmussen" initials="CMGR" lastIdx="1" clrIdx="2">
    <p:extLst>
      <p:ext uri="{19B8F6BF-5375-455C-9EA6-DF929625EA0E}">
        <p15:presenceInfo xmlns:p15="http://schemas.microsoft.com/office/powerpoint/2012/main" userId="S-1-5-21-2100284113-1573851820-878952375-1928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52"/>
    <a:srgbClr val="FFFFFF"/>
    <a:srgbClr val="0097A7"/>
    <a:srgbClr val="A5F3EB"/>
    <a:srgbClr val="FF9797"/>
    <a:srgbClr val="1DE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70581" autoAdjust="0"/>
  </p:normalViewPr>
  <p:slideViewPr>
    <p:cSldViewPr>
      <p:cViewPr varScale="1">
        <p:scale>
          <a:sx n="64" d="100"/>
          <a:sy n="64" d="100"/>
        </p:scale>
        <p:origin x="1760" y="4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6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41" y="2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r">
              <a:defRPr sz="1300"/>
            </a:lvl1pPr>
          </a:lstStyle>
          <a:p>
            <a:fld id="{C8B2C106-1B24-4C41-A78F-CE689A2795B2}" type="datetimeFigureOut">
              <a:rPr lang="da-DK" smtClean="0"/>
              <a:t>22-08-2023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41" y="9445171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r">
              <a:defRPr sz="1300"/>
            </a:lvl1pPr>
          </a:lstStyle>
          <a:p>
            <a:fld id="{CF5243F1-5196-459A-96C4-B1E1C6A91D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075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41" y="2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/>
          <a:lstStyle>
            <a:lvl1pPr algn="r">
              <a:defRPr sz="1300"/>
            </a:lvl1pPr>
          </a:lstStyle>
          <a:p>
            <a:fld id="{0FF59F0D-3317-43B7-B192-922F3EB08BFC}" type="datetimeFigureOut">
              <a:rPr lang="da-DK" smtClean="0"/>
              <a:t>22-08-2023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3" tIns="47841" rIns="95683" bIns="47841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683" tIns="47841" rIns="95683" bIns="47841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41" y="9445171"/>
            <a:ext cx="2949099" cy="497205"/>
          </a:xfrm>
          <a:prstGeom prst="rect">
            <a:avLst/>
          </a:prstGeom>
        </p:spPr>
        <p:txBody>
          <a:bodyPr vert="horz" lIns="95683" tIns="47841" rIns="95683" bIns="47841" rtlCol="0" anchor="b"/>
          <a:lstStyle>
            <a:lvl1pPr algn="r">
              <a:defRPr sz="1300"/>
            </a:lvl1pPr>
          </a:lstStyle>
          <a:p>
            <a:fld id="{CE201E17-9508-4F75-8DF4-D058B0EAC3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144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9346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869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8039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7387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673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56080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65426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74773" algn="l" defTabSz="81869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6116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2524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9454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56832" fontAlgn="base">
              <a:spcBef>
                <a:spcPct val="30000"/>
              </a:spcBef>
              <a:spcAft>
                <a:spcPct val="0"/>
              </a:spcAft>
              <a:buFont typeface="+mj-lt"/>
              <a:buNone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06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6683"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502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607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5799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832" fontAlgn="base">
              <a:spcBef>
                <a:spcPct val="30000"/>
              </a:spcBef>
              <a:spcAft>
                <a:spcPct val="0"/>
              </a:spcAft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225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56832" fontAlgn="base">
              <a:spcBef>
                <a:spcPct val="30000"/>
              </a:spcBef>
              <a:spcAft>
                <a:spcPct val="0"/>
              </a:spcAft>
              <a:buFont typeface="+mj-lt"/>
              <a:buNone/>
              <a:defRPr/>
            </a:pPr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647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6683"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992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962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832" fontAlgn="base">
              <a:spcBef>
                <a:spcPct val="30000"/>
              </a:spcBef>
              <a:spcAft>
                <a:spcPct val="0"/>
              </a:spcAft>
              <a:defRPr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4236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9506"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907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0562" y="4722585"/>
            <a:ext cx="5444490" cy="4474845"/>
          </a:xfrm>
        </p:spPr>
        <p:txBody>
          <a:bodyPr/>
          <a:lstStyle/>
          <a:p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8751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133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1380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1189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9506"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7340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348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a-DK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291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601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00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832" fontAlgn="base">
              <a:spcBef>
                <a:spcPct val="30000"/>
              </a:spcBef>
              <a:spcAft>
                <a:spcPct val="0"/>
              </a:spcAft>
              <a:defRPr/>
            </a:pPr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778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0562" y="4722585"/>
            <a:ext cx="5444490" cy="4474845"/>
          </a:xfrm>
        </p:spPr>
        <p:txBody>
          <a:bodyPr/>
          <a:lstStyle/>
          <a:p>
            <a:pPr marL="0" indent="0">
              <a:buNone/>
            </a:pPr>
            <a:endParaRPr lang="da-DK" sz="1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920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0562" y="4722585"/>
            <a:ext cx="5444490" cy="4474845"/>
          </a:xfrm>
        </p:spPr>
        <p:txBody>
          <a:bodyPr/>
          <a:lstStyle/>
          <a:p>
            <a:pPr marL="0" indent="0" defTabSz="956832" fontAlgn="base">
              <a:spcBef>
                <a:spcPct val="30000"/>
              </a:spcBef>
              <a:spcAft>
                <a:spcPct val="0"/>
              </a:spcAft>
              <a:buFont typeface="+mj-lt"/>
              <a:buNone/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69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0562" y="4722585"/>
            <a:ext cx="5444490" cy="4474845"/>
          </a:xfrm>
        </p:spPr>
        <p:txBody>
          <a:bodyPr/>
          <a:lstStyle/>
          <a:p>
            <a:pPr marL="0" indent="0" defTabSz="956832" fontAlgn="base">
              <a:spcBef>
                <a:spcPct val="30000"/>
              </a:spcBef>
              <a:spcAft>
                <a:spcPct val="0"/>
              </a:spcAft>
              <a:buFont typeface="+mj-lt"/>
              <a:buNone/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033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56832" fontAlgn="base">
              <a:spcBef>
                <a:spcPct val="30000"/>
              </a:spcBef>
              <a:spcAft>
                <a:spcPct val="0"/>
              </a:spcAft>
              <a:buFont typeface="+mj-lt"/>
              <a:buNone/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9389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832" fontAlgn="base">
              <a:spcBef>
                <a:spcPct val="30000"/>
              </a:spcBef>
              <a:spcAft>
                <a:spcPct val="0"/>
              </a:spcAft>
              <a:defRPr/>
            </a:pPr>
            <a:endParaRPr lang="da-DK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748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577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01" y="154461"/>
            <a:ext cx="6523199" cy="484369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5258030" y="368734"/>
            <a:ext cx="1291453" cy="496035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1340928" y="555526"/>
            <a:ext cx="1440000" cy="144000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9" name="Ellipse 8"/>
          <p:cNvSpPr/>
          <p:nvPr userDrawn="1"/>
        </p:nvSpPr>
        <p:spPr>
          <a:xfrm>
            <a:off x="1878986" y="1043058"/>
            <a:ext cx="3100029" cy="3100029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0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1988840" y="139354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13" name="Ellipse 12"/>
          <p:cNvSpPr/>
          <p:nvPr userDrawn="1"/>
        </p:nvSpPr>
        <p:spPr>
          <a:xfrm>
            <a:off x="286113" y="196978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6858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</p:txBody>
      </p:sp>
      <p:sp>
        <p:nvSpPr>
          <p:cNvPr id="9" name="Rektangel 8"/>
          <p:cNvSpPr/>
          <p:nvPr userDrawn="1"/>
        </p:nvSpPr>
        <p:spPr>
          <a:xfrm>
            <a:off x="3753037" y="0"/>
            <a:ext cx="3104964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377428" y="1707655"/>
            <a:ext cx="3375608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3933056" y="627063"/>
            <a:ext cx="2736304" cy="3744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 smtClean="0"/>
              <a:t>Indsæt billede, tabel, graf mv.</a:t>
            </a:r>
            <a:endParaRPr lang="da-DK" dirty="0"/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15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2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" y="0"/>
            <a:ext cx="6857999" cy="51435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0" y="987574"/>
            <a:ext cx="6868279" cy="3478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8" rIns="91378" bIns="45688" rtlCol="0" anchor="ctr"/>
          <a:lstStyle/>
          <a:p>
            <a:pPr algn="ctr"/>
            <a:endParaRPr lang="da-DK" sz="1600" dirty="0"/>
          </a:p>
        </p:txBody>
      </p:sp>
      <p:sp>
        <p:nvSpPr>
          <p:cNvPr id="15" name="Rektangel 14"/>
          <p:cNvSpPr/>
          <p:nvPr userDrawn="1"/>
        </p:nvSpPr>
        <p:spPr>
          <a:xfrm>
            <a:off x="0" y="195486"/>
            <a:ext cx="685712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6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7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6" name="Pladsholder til diagram 33"/>
          <p:cNvSpPr>
            <a:spLocks noGrp="1"/>
          </p:cNvSpPr>
          <p:nvPr>
            <p:ph type="chart" sz="quarter" idx="17"/>
          </p:nvPr>
        </p:nvSpPr>
        <p:spPr>
          <a:xfrm>
            <a:off x="3933055" y="1131834"/>
            <a:ext cx="2591969" cy="3190032"/>
          </a:xfrm>
        </p:spPr>
        <p:txBody>
          <a:bodyPr/>
          <a:lstStyle/>
          <a:p>
            <a:r>
              <a:rPr lang="da-DK" smtClean="0"/>
              <a:t>Klik på ikonet for at tilføje et diagram</a:t>
            </a:r>
            <a:endParaRPr lang="da-DK" dirty="0"/>
          </a:p>
        </p:txBody>
      </p:sp>
      <p:sp>
        <p:nvSpPr>
          <p:cNvPr id="19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5" y="1707897"/>
            <a:ext cx="3321495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0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131834"/>
            <a:ext cx="3321495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21" name="Billede 2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346426" y="4659132"/>
            <a:ext cx="809786" cy="310106"/>
          </a:xfrm>
          <a:prstGeom prst="rect">
            <a:avLst/>
          </a:prstGeom>
        </p:spPr>
      </p:pic>
      <p:sp>
        <p:nvSpPr>
          <p:cNvPr id="22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22. august 2023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3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5257829" y="1490509"/>
            <a:ext cx="1368000" cy="1368000"/>
            <a:chOff x="7397296" y="1496723"/>
            <a:chExt cx="1584176" cy="1584176"/>
          </a:xfrm>
        </p:grpSpPr>
        <p:sp>
          <p:nvSpPr>
            <p:cNvPr id="12" name="Ellipse 11"/>
            <p:cNvSpPr/>
            <p:nvPr/>
          </p:nvSpPr>
          <p:spPr>
            <a:xfrm>
              <a:off x="7397296" y="1496723"/>
              <a:ext cx="1584176" cy="1584176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C:\Users\b047810\Desktop\Aktiv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0741" y="1868044"/>
              <a:ext cx="837285" cy="841535"/>
            </a:xfrm>
            <a:prstGeom prst="rect">
              <a:avLst/>
            </a:prstGeom>
            <a:solidFill>
              <a:srgbClr val="FF5252"/>
            </a:solidFill>
            <a:extLst/>
          </p:spPr>
        </p:pic>
      </p:grpSp>
      <p:grpSp>
        <p:nvGrpSpPr>
          <p:cNvPr id="14" name="Gruppe 13"/>
          <p:cNvGrpSpPr/>
          <p:nvPr userDrawn="1"/>
        </p:nvGrpSpPr>
        <p:grpSpPr>
          <a:xfrm>
            <a:off x="1906406" y="1490509"/>
            <a:ext cx="1368000" cy="1368000"/>
            <a:chOff x="2627784" y="1275606"/>
            <a:chExt cx="1728192" cy="1728192"/>
          </a:xfrm>
          <a:solidFill>
            <a:srgbClr val="FF5252"/>
          </a:solidFill>
        </p:grpSpPr>
        <p:sp>
          <p:nvSpPr>
            <p:cNvPr id="16" name="Ellipse 15"/>
            <p:cNvSpPr/>
            <p:nvPr/>
          </p:nvSpPr>
          <p:spPr>
            <a:xfrm>
              <a:off x="2627784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>
                <a:solidFill>
                  <a:schemeClr val="tx1"/>
                </a:solidFill>
              </a:endParaRPr>
            </a:p>
          </p:txBody>
        </p:sp>
        <p:pic>
          <p:nvPicPr>
            <p:cNvPr id="17" name="Picture 3" descr="C:\Users\b047810\Desktop\Aktiv 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32861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pe 17"/>
          <p:cNvGrpSpPr/>
          <p:nvPr userDrawn="1"/>
        </p:nvGrpSpPr>
        <p:grpSpPr>
          <a:xfrm>
            <a:off x="235271" y="1490508"/>
            <a:ext cx="1368000" cy="1368000"/>
            <a:chOff x="291148" y="1296471"/>
            <a:chExt cx="1728192" cy="1728192"/>
          </a:xfrm>
          <a:solidFill>
            <a:srgbClr val="FF5252"/>
          </a:solidFill>
        </p:grpSpPr>
        <p:sp>
          <p:nvSpPr>
            <p:cNvPr id="19" name="Ellipse 18"/>
            <p:cNvSpPr/>
            <p:nvPr/>
          </p:nvSpPr>
          <p:spPr>
            <a:xfrm>
              <a:off x="291148" y="1296471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>
                <a:solidFill>
                  <a:schemeClr val="tx1"/>
                </a:solidFill>
              </a:endParaRPr>
            </a:p>
          </p:txBody>
        </p:sp>
        <p:pic>
          <p:nvPicPr>
            <p:cNvPr id="20" name="Picture 4" descr="C:\Users\b047810\Desktop\Aktiv 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225" y="1703866"/>
              <a:ext cx="918038" cy="913401"/>
            </a:xfrm>
            <a:prstGeom prst="rect">
              <a:avLst/>
            </a:prstGeom>
            <a:grpFill/>
            <a:extLst/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3583643" y="1490509"/>
            <a:ext cx="1368000" cy="1368000"/>
            <a:chOff x="4716016" y="1275606"/>
            <a:chExt cx="1728192" cy="1728192"/>
          </a:xfrm>
          <a:solidFill>
            <a:srgbClr val="FF5252"/>
          </a:solidFill>
        </p:grpSpPr>
        <p:sp>
          <p:nvSpPr>
            <p:cNvPr id="22" name="Ellipse 21"/>
            <p:cNvSpPr/>
            <p:nvPr/>
          </p:nvSpPr>
          <p:spPr>
            <a:xfrm>
              <a:off x="4716016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>
                <a:solidFill>
                  <a:schemeClr val="tx1"/>
                </a:solidFill>
              </a:endParaRPr>
            </a:p>
          </p:txBody>
        </p:sp>
        <p:pic>
          <p:nvPicPr>
            <p:cNvPr id="23" name="Picture 5" descr="C:\Users\b047810\Desktop\Aktiv 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21093" y="1683002"/>
              <a:ext cx="918038" cy="913401"/>
            </a:xfrm>
            <a:prstGeom prst="rect">
              <a:avLst/>
            </a:prstGeom>
            <a:grpFill/>
            <a:extLst/>
          </p:spPr>
        </p:pic>
      </p:grpSp>
      <p:sp>
        <p:nvSpPr>
          <p:cNvPr id="32" name="Rektangel 31"/>
          <p:cNvSpPr/>
          <p:nvPr userDrawn="1"/>
        </p:nvSpPr>
        <p:spPr>
          <a:xfrm>
            <a:off x="0" y="195486"/>
            <a:ext cx="6885384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33" name="Pladsholder til tekst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34" name="Pladsholder til tekst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91691" y="979658"/>
            <a:ext cx="1455111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5" name="Pladsholder til tekst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62826" y="979658"/>
            <a:ext cx="1455111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6" name="Pladsholder til tekst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40063" y="979658"/>
            <a:ext cx="1455111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7" name="Pladsholder til tekst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214249" y="979658"/>
            <a:ext cx="1455111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8" name="Pladsholder til tekst 5"/>
          <p:cNvSpPr>
            <a:spLocks noGrp="1"/>
          </p:cNvSpPr>
          <p:nvPr userDrawn="1">
            <p:ph type="body" sz="quarter" idx="19"/>
          </p:nvPr>
        </p:nvSpPr>
        <p:spPr>
          <a:xfrm>
            <a:off x="191691" y="3132456"/>
            <a:ext cx="1455111" cy="1383510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39" name="Pladsholder til tekst 5"/>
          <p:cNvSpPr>
            <a:spLocks noGrp="1"/>
          </p:cNvSpPr>
          <p:nvPr userDrawn="1">
            <p:ph type="body" sz="quarter" idx="20"/>
          </p:nvPr>
        </p:nvSpPr>
        <p:spPr>
          <a:xfrm>
            <a:off x="5214249" y="3132456"/>
            <a:ext cx="1455111" cy="1383510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0" name="Pladsholder til tekst 5"/>
          <p:cNvSpPr>
            <a:spLocks noGrp="1"/>
          </p:cNvSpPr>
          <p:nvPr userDrawn="1">
            <p:ph type="body" sz="quarter" idx="21"/>
          </p:nvPr>
        </p:nvSpPr>
        <p:spPr>
          <a:xfrm>
            <a:off x="3540063" y="3132456"/>
            <a:ext cx="1455111" cy="1383510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1" name="Pladsholder til tekst 5"/>
          <p:cNvSpPr>
            <a:spLocks noGrp="1"/>
          </p:cNvSpPr>
          <p:nvPr userDrawn="1">
            <p:ph type="body" sz="quarter" idx="22"/>
          </p:nvPr>
        </p:nvSpPr>
        <p:spPr>
          <a:xfrm>
            <a:off x="1862826" y="3132456"/>
            <a:ext cx="1455111" cy="1383510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43" name="Pladsholder til billede 42"/>
          <p:cNvSpPr>
            <a:spLocks noGrp="1"/>
          </p:cNvSpPr>
          <p:nvPr>
            <p:ph type="pic" sz="quarter" idx="23" hasCustomPrompt="1"/>
          </p:nvPr>
        </p:nvSpPr>
        <p:spPr>
          <a:xfrm>
            <a:off x="555921" y="1811160"/>
            <a:ext cx="726699" cy="7248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dirty="0" smtClean="0"/>
              <a:t>Picture</a:t>
            </a:r>
            <a:endParaRPr lang="da-DK" dirty="0"/>
          </a:p>
        </p:txBody>
      </p:sp>
      <p:sp>
        <p:nvSpPr>
          <p:cNvPr id="45" name="Pladsholder til billede 42"/>
          <p:cNvSpPr>
            <a:spLocks noGrp="1"/>
          </p:cNvSpPr>
          <p:nvPr>
            <p:ph type="pic" sz="quarter" idx="25" hasCustomPrompt="1"/>
          </p:nvPr>
        </p:nvSpPr>
        <p:spPr>
          <a:xfrm>
            <a:off x="5580313" y="1811160"/>
            <a:ext cx="723029" cy="7248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dirty="0" smtClean="0"/>
              <a:t>Picture</a:t>
            </a:r>
            <a:endParaRPr lang="da-DK" dirty="0"/>
          </a:p>
        </p:txBody>
      </p:sp>
      <p:sp>
        <p:nvSpPr>
          <p:cNvPr id="46" name="Pladsholder til billede 42"/>
          <p:cNvSpPr>
            <a:spLocks noGrp="1"/>
          </p:cNvSpPr>
          <p:nvPr>
            <p:ph type="pic" sz="quarter" idx="26" hasCustomPrompt="1"/>
          </p:nvPr>
        </p:nvSpPr>
        <p:spPr>
          <a:xfrm>
            <a:off x="3904293" y="1811160"/>
            <a:ext cx="726699" cy="7248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dirty="0" smtClean="0"/>
              <a:t>Picture</a:t>
            </a:r>
            <a:endParaRPr lang="da-DK" dirty="0"/>
          </a:p>
        </p:txBody>
      </p:sp>
      <p:sp>
        <p:nvSpPr>
          <p:cNvPr id="47" name="Pladsholder til billede 42"/>
          <p:cNvSpPr>
            <a:spLocks noGrp="1"/>
          </p:cNvSpPr>
          <p:nvPr>
            <p:ph type="pic" sz="quarter" idx="27" hasCustomPrompt="1"/>
          </p:nvPr>
        </p:nvSpPr>
        <p:spPr>
          <a:xfrm>
            <a:off x="2227056" y="1811160"/>
            <a:ext cx="726699" cy="7248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dirty="0" smtClean="0"/>
              <a:t>Picture</a:t>
            </a:r>
            <a:endParaRPr lang="da-DK" dirty="0"/>
          </a:p>
        </p:txBody>
      </p:sp>
      <p:cxnSp>
        <p:nvCxnSpPr>
          <p:cNvPr id="50" name="Lige forbindelse 49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Billede 4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48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49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/>
          <p:cNvCxnSpPr/>
          <p:nvPr userDrawn="1"/>
        </p:nvCxnSpPr>
        <p:spPr>
          <a:xfrm>
            <a:off x="188640" y="1793665"/>
            <a:ext cx="644627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 userDrawn="1"/>
        </p:nvSpPr>
        <p:spPr>
          <a:xfrm>
            <a:off x="730789" y="1707847"/>
            <a:ext cx="162000" cy="162000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4" name="Ellipse 13"/>
          <p:cNvSpPr/>
          <p:nvPr userDrawn="1"/>
        </p:nvSpPr>
        <p:spPr>
          <a:xfrm>
            <a:off x="6075293" y="1707847"/>
            <a:ext cx="162000" cy="162000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5" name="Ellipse 14"/>
          <p:cNvSpPr/>
          <p:nvPr userDrawn="1"/>
        </p:nvSpPr>
        <p:spPr>
          <a:xfrm>
            <a:off x="4739167" y="1707847"/>
            <a:ext cx="162000" cy="162000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7" name="Ellipse 16"/>
          <p:cNvSpPr/>
          <p:nvPr userDrawn="1"/>
        </p:nvSpPr>
        <p:spPr>
          <a:xfrm>
            <a:off x="3403042" y="1707847"/>
            <a:ext cx="162000" cy="162000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8" name="Ellipse 17"/>
          <p:cNvSpPr/>
          <p:nvPr userDrawn="1"/>
        </p:nvSpPr>
        <p:spPr>
          <a:xfrm>
            <a:off x="2066915" y="1707847"/>
            <a:ext cx="162000" cy="162000"/>
          </a:xfrm>
          <a:prstGeom prst="ellipse">
            <a:avLst/>
          </a:prstGeom>
          <a:solidFill>
            <a:srgbClr val="FF52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30" name="Rektangel 29"/>
          <p:cNvSpPr/>
          <p:nvPr userDrawn="1"/>
        </p:nvSpPr>
        <p:spPr>
          <a:xfrm>
            <a:off x="0" y="195486"/>
            <a:ext cx="6885384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31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32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6" name="Pladsholder til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622680" y="981762"/>
            <a:ext cx="1033956" cy="581876"/>
          </a:xfrm>
        </p:spPr>
        <p:txBody>
          <a:bodyPr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</p:txBody>
      </p:sp>
      <p:sp>
        <p:nvSpPr>
          <p:cNvPr id="39" name="Pladsholder til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4289213" y="981762"/>
            <a:ext cx="1033956" cy="581876"/>
          </a:xfrm>
        </p:spPr>
        <p:txBody>
          <a:bodyPr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 smtClean="0"/>
          </a:p>
        </p:txBody>
      </p:sp>
      <p:sp>
        <p:nvSpPr>
          <p:cNvPr id="40" name="Pladsholder til tekst 5"/>
          <p:cNvSpPr>
            <a:spLocks noGrp="1"/>
          </p:cNvSpPr>
          <p:nvPr>
            <p:ph type="body" sz="quarter" idx="21" hasCustomPrompt="1"/>
          </p:nvPr>
        </p:nvSpPr>
        <p:spPr>
          <a:xfrm>
            <a:off x="2955746" y="981762"/>
            <a:ext cx="1033956" cy="581876"/>
          </a:xfrm>
        </p:spPr>
        <p:txBody>
          <a:bodyPr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</p:txBody>
      </p:sp>
      <p:sp>
        <p:nvSpPr>
          <p:cNvPr id="41" name="Pladsholder til tekst 5"/>
          <p:cNvSpPr>
            <a:spLocks noGrp="1"/>
          </p:cNvSpPr>
          <p:nvPr>
            <p:ph type="body" sz="quarter" idx="22" hasCustomPrompt="1"/>
          </p:nvPr>
        </p:nvSpPr>
        <p:spPr>
          <a:xfrm>
            <a:off x="1622278" y="981762"/>
            <a:ext cx="1033956" cy="581876"/>
          </a:xfrm>
        </p:spPr>
        <p:txBody>
          <a:bodyPr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</p:txBody>
      </p:sp>
      <p:sp>
        <p:nvSpPr>
          <p:cNvPr id="42" name="Pladsholder til tekst 5"/>
          <p:cNvSpPr>
            <a:spLocks noGrp="1"/>
          </p:cNvSpPr>
          <p:nvPr>
            <p:ph type="body" sz="quarter" idx="23" hasCustomPrompt="1"/>
          </p:nvPr>
        </p:nvSpPr>
        <p:spPr>
          <a:xfrm>
            <a:off x="288810" y="981762"/>
            <a:ext cx="1033956" cy="581876"/>
          </a:xfrm>
        </p:spPr>
        <p:txBody>
          <a:bodyPr>
            <a:normAutofit/>
          </a:bodyPr>
          <a:lstStyle>
            <a:lvl1pPr marL="0" marR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</p:txBody>
      </p:sp>
      <p:sp>
        <p:nvSpPr>
          <p:cNvPr id="53" name="Pladsholder til tekst 5"/>
          <p:cNvSpPr>
            <a:spLocks noGrp="1"/>
          </p:cNvSpPr>
          <p:nvPr>
            <p:ph type="body" sz="quarter" idx="24"/>
          </p:nvPr>
        </p:nvSpPr>
        <p:spPr>
          <a:xfrm>
            <a:off x="5622680" y="1989874"/>
            <a:ext cx="1033956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54" name="Pladsholder til tekst 5"/>
          <p:cNvSpPr>
            <a:spLocks noGrp="1"/>
          </p:cNvSpPr>
          <p:nvPr>
            <p:ph type="body" sz="quarter" idx="25"/>
          </p:nvPr>
        </p:nvSpPr>
        <p:spPr>
          <a:xfrm>
            <a:off x="4289213" y="1989874"/>
            <a:ext cx="1033956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55" name="Pladsholder til tekst 5"/>
          <p:cNvSpPr>
            <a:spLocks noGrp="1"/>
          </p:cNvSpPr>
          <p:nvPr>
            <p:ph type="body" sz="quarter" idx="26"/>
          </p:nvPr>
        </p:nvSpPr>
        <p:spPr>
          <a:xfrm>
            <a:off x="2955746" y="1989874"/>
            <a:ext cx="1033956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56" name="Pladsholder til tekst 5"/>
          <p:cNvSpPr>
            <a:spLocks noGrp="1"/>
          </p:cNvSpPr>
          <p:nvPr>
            <p:ph type="body" sz="quarter" idx="27"/>
          </p:nvPr>
        </p:nvSpPr>
        <p:spPr>
          <a:xfrm>
            <a:off x="1622278" y="1989874"/>
            <a:ext cx="1033956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57" name="Pladsholder til tekst 5"/>
          <p:cNvSpPr>
            <a:spLocks noGrp="1"/>
          </p:cNvSpPr>
          <p:nvPr>
            <p:ph type="body" sz="quarter" idx="28"/>
          </p:nvPr>
        </p:nvSpPr>
        <p:spPr>
          <a:xfrm>
            <a:off x="288810" y="1989874"/>
            <a:ext cx="1033956" cy="2526092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cxnSp>
        <p:nvCxnSpPr>
          <p:cNvPr id="60" name="Lige forbindelse 59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led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29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33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53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871" y="-9922"/>
            <a:ext cx="6857129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sz="1600" dirty="0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0" y="195486"/>
            <a:ext cx="685712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cxnSp>
        <p:nvCxnSpPr>
          <p:cNvPr id="22" name="Lige forbindelse 21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4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63151" y="1054695"/>
            <a:ext cx="4650762" cy="302418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1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819252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346426" y="4659132"/>
            <a:ext cx="809786" cy="310106"/>
          </a:xfrm>
          <a:prstGeom prst="rect">
            <a:avLst/>
          </a:prstGeom>
        </p:spPr>
      </p:pic>
      <p:sp>
        <p:nvSpPr>
          <p:cNvPr id="17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22. august 2023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Samarbejds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079" y="144802"/>
            <a:ext cx="6627287" cy="48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1322765" y="2184410"/>
            <a:ext cx="522000" cy="522000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2888940" y="1276350"/>
            <a:ext cx="3969060" cy="302418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 smtClean="0"/>
              <a:t>Indsæt citat</a:t>
            </a:r>
            <a:endParaRPr lang="da-DK" dirty="0"/>
          </a:p>
        </p:txBody>
      </p:sp>
      <p:sp>
        <p:nvSpPr>
          <p:cNvPr id="11" name="Ellipse 10"/>
          <p:cNvSpPr/>
          <p:nvPr userDrawn="1"/>
        </p:nvSpPr>
        <p:spPr>
          <a:xfrm>
            <a:off x="1988840" y="2715766"/>
            <a:ext cx="1242000" cy="124200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2970957" y="1129784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346426" y="4659132"/>
            <a:ext cx="809786" cy="31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01" y="154461"/>
            <a:ext cx="6523199" cy="4843690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2671233" y="555526"/>
            <a:ext cx="1440000" cy="144000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7" name="Ellipse 6"/>
          <p:cNvSpPr/>
          <p:nvPr userDrawn="1"/>
        </p:nvSpPr>
        <p:spPr>
          <a:xfrm>
            <a:off x="3209291" y="1043058"/>
            <a:ext cx="3100029" cy="3100029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319145" y="139354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Tak for i dag</a:t>
            </a:r>
            <a:endParaRPr lang="da-DK" dirty="0"/>
          </a:p>
        </p:txBody>
      </p:sp>
      <p:sp>
        <p:nvSpPr>
          <p:cNvPr id="10" name="Ellipse 9"/>
          <p:cNvSpPr/>
          <p:nvPr userDrawn="1"/>
        </p:nvSpPr>
        <p:spPr>
          <a:xfrm>
            <a:off x="1412776" y="2283718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5258030" y="368734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88640" y="134311"/>
            <a:ext cx="6480720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baggrundsbillede, husk at placere bagest!</a:t>
            </a:r>
            <a:endParaRPr lang="en-US" dirty="0"/>
          </a:p>
        </p:txBody>
      </p:sp>
      <p:sp>
        <p:nvSpPr>
          <p:cNvPr id="17" name="Ellipse 16"/>
          <p:cNvSpPr/>
          <p:nvPr userDrawn="1"/>
        </p:nvSpPr>
        <p:spPr>
          <a:xfrm>
            <a:off x="1340928" y="555526"/>
            <a:ext cx="1440000" cy="144000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8" name="Ellipse 17"/>
          <p:cNvSpPr/>
          <p:nvPr userDrawn="1"/>
        </p:nvSpPr>
        <p:spPr>
          <a:xfrm>
            <a:off x="1878986" y="1043058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1988840" y="139354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 til præsentation</a:t>
            </a:r>
            <a:endParaRPr lang="da-DK" dirty="0"/>
          </a:p>
        </p:txBody>
      </p:sp>
      <p:sp>
        <p:nvSpPr>
          <p:cNvPr id="21" name="Ellipse 20"/>
          <p:cNvSpPr/>
          <p:nvPr userDrawn="1"/>
        </p:nvSpPr>
        <p:spPr>
          <a:xfrm>
            <a:off x="286113" y="196978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5258030" y="368734"/>
            <a:ext cx="1291453" cy="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4"/>
          <a:stretch/>
        </p:blipFill>
        <p:spPr>
          <a:xfrm>
            <a:off x="3356992" y="-164554"/>
            <a:ext cx="3523676" cy="5401602"/>
          </a:xfrm>
          <a:prstGeom prst="rect">
            <a:avLst/>
          </a:prstGeom>
        </p:spPr>
      </p:pic>
      <p:cxnSp>
        <p:nvCxnSpPr>
          <p:cNvPr id="8" name="Lige forbindelse 7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6885384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3" name="Ellipse 12"/>
          <p:cNvSpPr/>
          <p:nvPr userDrawn="1"/>
        </p:nvSpPr>
        <p:spPr>
          <a:xfrm>
            <a:off x="6063704" y="3620281"/>
            <a:ext cx="540000" cy="54000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377428" y="1707655"/>
            <a:ext cx="420370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6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17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6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6258" y="826253"/>
            <a:ext cx="2607198" cy="4317247"/>
          </a:xfrm>
          <a:prstGeom prst="rect">
            <a:avLst/>
          </a:prstGeom>
        </p:spPr>
      </p:pic>
      <p:cxnSp>
        <p:nvCxnSpPr>
          <p:cNvPr id="8" name="Lige forbindelse 7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6885384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 smtClean="0"/>
              <a:t>Overskrift</a:t>
            </a:r>
          </a:p>
        </p:txBody>
      </p:sp>
      <p:sp>
        <p:nvSpPr>
          <p:cNvPr id="16" name="Ellipse 15"/>
          <p:cNvSpPr/>
          <p:nvPr userDrawn="1"/>
        </p:nvSpPr>
        <p:spPr>
          <a:xfrm>
            <a:off x="5185766" y="2561482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17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377428" y="1707655"/>
            <a:ext cx="454883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Punkt 3</a:t>
            </a:r>
          </a:p>
          <a:p>
            <a:pPr lvl="0"/>
            <a:r>
              <a:rPr lang="da-DK" dirty="0" smtClean="0"/>
              <a:t>Punkt 4</a:t>
            </a:r>
          </a:p>
          <a:p>
            <a:pPr lvl="0"/>
            <a:r>
              <a:rPr lang="da-DK" dirty="0" smtClean="0"/>
              <a:t>Punkt 5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86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5805264" y="879942"/>
            <a:ext cx="3420000" cy="3420000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2" name="Rektangel 11"/>
          <p:cNvSpPr/>
          <p:nvPr userDrawn="1"/>
        </p:nvSpPr>
        <p:spPr>
          <a:xfrm>
            <a:off x="0" y="195486"/>
            <a:ext cx="6885384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/>
          </p:nvPr>
        </p:nvSpPr>
        <p:spPr>
          <a:xfrm>
            <a:off x="377428" y="1707655"/>
            <a:ext cx="5427836" cy="2736303"/>
          </a:xfrm>
        </p:spPr>
        <p:txBody>
          <a:bodyPr>
            <a:no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da-DK" smtClean="0"/>
              <a:t>Rediger typografien i masterens</a:t>
            </a:r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351234" y="484188"/>
            <a:ext cx="6274747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Underoverskrift</a:t>
            </a:r>
            <a:endParaRPr lang="da-DK" dirty="0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351235" y="195264"/>
            <a:ext cx="6274594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 userDrawn="1"/>
        </p:nvSpPr>
        <p:spPr>
          <a:xfrm>
            <a:off x="6063704" y="3620281"/>
            <a:ext cx="540000" cy="54000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19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20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84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18"/>
          <p:cNvSpPr>
            <a:spLocks noGrp="1"/>
          </p:cNvSpPr>
          <p:nvPr>
            <p:ph type="body" sz="quarter" idx="12"/>
          </p:nvPr>
        </p:nvSpPr>
        <p:spPr>
          <a:xfrm>
            <a:off x="360386" y="1707654"/>
            <a:ext cx="6146956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8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360386" y="759038"/>
            <a:ext cx="6146956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10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11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64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1162" y="-9922"/>
            <a:ext cx="6856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0659" y="1707654"/>
            <a:ext cx="6156684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658" y="759038"/>
            <a:ext cx="6156685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cxnSp>
        <p:nvCxnSpPr>
          <p:cNvPr id="5" name="Lige forbindelse 4"/>
          <p:cNvCxnSpPr/>
          <p:nvPr userDrawn="1"/>
        </p:nvCxnSpPr>
        <p:spPr>
          <a:xfrm>
            <a:off x="350658" y="4573447"/>
            <a:ext cx="615668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led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>
          <a:xfrm>
            <a:off x="346426" y="4659132"/>
            <a:ext cx="809786" cy="310106"/>
          </a:xfrm>
          <a:prstGeom prst="rect">
            <a:avLst/>
          </a:prstGeom>
        </p:spPr>
      </p:pic>
      <p:sp>
        <p:nvSpPr>
          <p:cNvPr id="16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>
                <a:solidFill>
                  <a:schemeClr val="bg1"/>
                </a:solidFill>
              </a:rPr>
              <a:pPr/>
              <a:t>22. august 2023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7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>
                <a:solidFill>
                  <a:schemeClr val="bg1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chemeClr val="bg1"/>
                </a:solidFill>
              </a:rPr>
              <a:pPr/>
              <a:t>‹nr.›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420190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smtClean="0"/>
              <a:t>Indsæt først baggrundsbillede og flyt bagest</a:t>
            </a:r>
            <a:endParaRPr lang="en-US" dirty="0"/>
          </a:p>
        </p:txBody>
      </p:sp>
      <p:sp>
        <p:nvSpPr>
          <p:cNvPr id="7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2529407" cy="2232248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a-DK" dirty="0" smtClean="0"/>
              <a:t>DEREFTER, INSÆT TEKST</a:t>
            </a:r>
            <a:endParaRPr lang="en-US" dirty="0" smtClean="0"/>
          </a:p>
        </p:txBody>
      </p:sp>
      <p:sp>
        <p:nvSpPr>
          <p:cNvPr id="9" name="Ellipse 8"/>
          <p:cNvSpPr/>
          <p:nvPr userDrawn="1"/>
        </p:nvSpPr>
        <p:spPr>
          <a:xfrm>
            <a:off x="3501008" y="3929102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37113" y="1762572"/>
            <a:ext cx="2160240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11" name="Pladsholder til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37112" y="1186509"/>
            <a:ext cx="2160240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15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16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9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 userDrawn="1"/>
        </p:nvSpPr>
        <p:spPr>
          <a:xfrm>
            <a:off x="3429000" y="53425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4653136" y="123478"/>
            <a:ext cx="2088232" cy="4932363"/>
          </a:xfrm>
        </p:spPr>
        <p:txBody>
          <a:bodyPr/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307010" marR="0" lvl="0" indent="-30701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 smtClean="0"/>
              <a:t>Indsæt billede, placer derefter bagest</a:t>
            </a:r>
            <a:endParaRPr lang="en-US" dirty="0" smtClean="0"/>
          </a:p>
        </p:txBody>
      </p:sp>
      <p:sp>
        <p:nvSpPr>
          <p:cNvPr id="13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0387" y="2139701"/>
            <a:ext cx="4076725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Punkt 1</a:t>
            </a:r>
          </a:p>
          <a:p>
            <a:pPr lvl="0"/>
            <a:r>
              <a:rPr lang="da-DK" dirty="0" smtClean="0"/>
              <a:t>Punkt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14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360386" y="1563638"/>
            <a:ext cx="4076725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OVERSKRIFT</a:t>
            </a:r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356647" y="4659132"/>
            <a:ext cx="799565" cy="307105"/>
          </a:xfrm>
          <a:prstGeom prst="rect">
            <a:avLst/>
          </a:prstGeom>
        </p:spPr>
      </p:pic>
      <p:sp>
        <p:nvSpPr>
          <p:cNvPr id="16" name="Pladsholder til dato 3"/>
          <p:cNvSpPr txBox="1">
            <a:spLocks/>
          </p:cNvSpPr>
          <p:nvPr userDrawn="1"/>
        </p:nvSpPr>
        <p:spPr>
          <a:xfrm>
            <a:off x="5229200" y="4802828"/>
            <a:ext cx="947152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l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1B44-4615-4B11-B397-C75578C45028}" type="datetime2">
              <a:rPr lang="da-DK" smtClean="0"/>
              <a:pPr/>
              <a:t>22. august 2023</a:t>
            </a:fld>
            <a:endParaRPr lang="da-DK" dirty="0"/>
          </a:p>
        </p:txBody>
      </p:sp>
      <p:sp>
        <p:nvSpPr>
          <p:cNvPr id="17" name="Pladsholder til diasnummer 5"/>
          <p:cNvSpPr txBox="1">
            <a:spLocks/>
          </p:cNvSpPr>
          <p:nvPr userDrawn="1"/>
        </p:nvSpPr>
        <p:spPr>
          <a:xfrm>
            <a:off x="5947748" y="4802828"/>
            <a:ext cx="621035" cy="21719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defPPr>
              <a:defRPr lang="da-DK"/>
            </a:defPPr>
            <a:lvl1pPr marL="0" algn="r" defTabSz="818693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934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869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8039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7387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673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080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5426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74773" algn="l" defTabSz="818693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Side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10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342901" y="205979"/>
            <a:ext cx="6172200" cy="85725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  <a:endParaRPr lang="en-US" noProof="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42901" y="1200152"/>
            <a:ext cx="6172200" cy="3152559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en-US" noProof="0" dirty="0" err="1" smtClean="0"/>
              <a:t>Klik</a:t>
            </a:r>
            <a:r>
              <a:rPr lang="en-US" noProof="0" dirty="0" smtClean="0"/>
              <a:t> for at </a:t>
            </a:r>
            <a:r>
              <a:rPr lang="en-US" noProof="0" dirty="0" err="1" smtClean="0"/>
              <a:t>redigere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i</a:t>
            </a:r>
            <a:r>
              <a:rPr lang="en-US" noProof="0" dirty="0" smtClean="0"/>
              <a:t> master</a:t>
            </a:r>
          </a:p>
          <a:p>
            <a:pPr lvl="1"/>
            <a:r>
              <a:rPr lang="en-US" noProof="0" dirty="0" err="1" smtClean="0"/>
              <a:t>Andet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Tredje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Fjerde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Femte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449745" y="4659982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56B02520-E40A-4D34-862A-A3B2249446DD}" type="datetime3">
              <a:rPr lang="en-US" smtClean="0"/>
              <a:t>22 August 2023</a:t>
            </a:fld>
            <a:endParaRPr lang="da-DK" dirty="0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5696951" y="4659982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699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50" r:id="rId3"/>
    <p:sldLayoutId id="2147483689" r:id="rId4"/>
    <p:sldLayoutId id="2147483661" r:id="rId5"/>
    <p:sldLayoutId id="2147483683" r:id="rId6"/>
    <p:sldLayoutId id="2147483684" r:id="rId7"/>
    <p:sldLayoutId id="2147483685" r:id="rId8"/>
    <p:sldLayoutId id="2147483687" r:id="rId9"/>
    <p:sldLayoutId id="2147483663" r:id="rId10"/>
    <p:sldLayoutId id="2147483664" r:id="rId11"/>
    <p:sldLayoutId id="2147483666" r:id="rId12"/>
    <p:sldLayoutId id="2147483690" r:id="rId13"/>
    <p:sldLayoutId id="2147483662" r:id="rId14"/>
    <p:sldLayoutId id="2147483674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1869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07010" indent="-307010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65188" indent="-255842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2336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271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4206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251407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75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10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44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34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69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039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387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73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08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42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77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s.dk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://www.taksationsmyndigheden.dk/" TargetMode="External"/><Relationship Id="rId4" Type="http://schemas.openxmlformats.org/officeDocument/2006/relationships/hyperlink" Target="mailto:fo@ens.d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988840" y="1393541"/>
            <a:ext cx="3024336" cy="23990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b="1" dirty="0" smtClean="0"/>
              <a:t>Værditabsordningen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da-DK" sz="1600" dirty="0" smtClean="0"/>
              <a:t>Vedr. opstilling af </a:t>
            </a:r>
            <a:r>
              <a:rPr lang="da-DK" sz="1600" dirty="0" smtClean="0"/>
              <a:t>vindmøller</a:t>
            </a:r>
            <a:r>
              <a:rPr lang="da-DK" sz="1600" dirty="0" smtClean="0"/>
              <a:t> </a:t>
            </a:r>
            <a:r>
              <a:rPr lang="da-DK" sz="1600" dirty="0" smtClean="0"/>
              <a:t>ved </a:t>
            </a:r>
            <a:r>
              <a:rPr lang="da-DK" sz="1600" dirty="0" smtClean="0"/>
              <a:t>Broholm</a:t>
            </a:r>
            <a:endParaRPr lang="da-DK" sz="1600" dirty="0" smtClean="0"/>
          </a:p>
        </p:txBody>
      </p:sp>
    </p:spTree>
    <p:extLst>
      <p:ext uri="{BB962C8B-B14F-4D97-AF65-F5344CB8AC3E}">
        <p14:creationId xmlns:p14="http://schemas.microsoft.com/office/powerpoint/2010/main" val="40903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351235" y="1419622"/>
            <a:ext cx="5427836" cy="2736303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Foretages af Taksationsmyndigheden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da-DK" sz="1400" b="1" dirty="0" smtClean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Taksationsmyndigheden er beskikket af Klima-, Energi- og Forsyningsministeren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da-DK" sz="1400" b="1" dirty="0" smtClean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Individuel besigtigelse af den konkrete beboelsesejendom, herunder de nære udendørs opholdsarealer </a:t>
            </a:r>
          </a:p>
          <a:p>
            <a:pPr>
              <a:buClrTx/>
            </a:pPr>
            <a:endParaRPr lang="da-DK" sz="1400" b="1" dirty="0" smtClean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351235" y="339502"/>
            <a:ext cx="6274594" cy="288925"/>
          </a:xfrm>
        </p:spPr>
        <p:txBody>
          <a:bodyPr/>
          <a:lstStyle/>
          <a:p>
            <a:r>
              <a:rPr lang="da-DK" dirty="0" smtClean="0"/>
              <a:t>Vurdering af værditabet og evt. salgsoption  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57" y="3939902"/>
            <a:ext cx="2199474" cy="6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351235" y="339502"/>
            <a:ext cx="6274594" cy="288925"/>
          </a:xfrm>
        </p:spPr>
        <p:txBody>
          <a:bodyPr/>
          <a:lstStyle/>
          <a:p>
            <a:r>
              <a:rPr lang="da-DK" dirty="0" smtClean="0"/>
              <a:t>Taksationsmyndighedens besigtigelse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352181" y="1347614"/>
            <a:ext cx="4548830" cy="273630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da-DK" sz="1400" b="1" dirty="0"/>
              <a:t>Besigtigelsen planlægges, efter at </a:t>
            </a:r>
            <a:r>
              <a:rPr lang="da-DK" sz="1400" b="1" dirty="0" smtClean="0"/>
              <a:t>anlægget </a:t>
            </a:r>
            <a:r>
              <a:rPr lang="da-DK" sz="1400" b="1" dirty="0"/>
              <a:t>er nettilsluttet</a:t>
            </a:r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Fremsende af orienteringsbrev ca. 4 uger inden afholdelse af besigtigelse</a:t>
            </a:r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Taksationsmyndigheden forbereder sagen inden besigtigelsen </a:t>
            </a:r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Forvaltningsretlige regler om partshøring er gældende </a:t>
            </a:r>
          </a:p>
          <a:p>
            <a:endParaRPr lang="da-DK" sz="1400" b="1" dirty="0"/>
          </a:p>
          <a:p>
            <a:endParaRPr lang="da-DK" sz="1400" b="1" dirty="0"/>
          </a:p>
        </p:txBody>
      </p:sp>
    </p:spTree>
    <p:extLst>
      <p:ext uri="{BB962C8B-B14F-4D97-AF65-F5344CB8AC3E}">
        <p14:creationId xmlns:p14="http://schemas.microsoft.com/office/powerpoint/2010/main" val="2615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195264"/>
            <a:ext cx="6885384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2"/>
          </p:nvPr>
        </p:nvSpPr>
        <p:spPr>
          <a:xfrm>
            <a:off x="353714" y="1131590"/>
            <a:ext cx="6146956" cy="2736303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Gener som kan have betydning for beboelsesejendommens værdi: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Visuel dominans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Støjgener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Skyggekast</a:t>
            </a:r>
            <a:endParaRPr lang="da-DK" sz="1400" b="1" dirty="0" smtClean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/>
          </p:nvPr>
        </p:nvSpPr>
        <p:spPr>
          <a:xfrm>
            <a:off x="353714" y="290984"/>
            <a:ext cx="6146956" cy="840606"/>
          </a:xfrm>
        </p:spPr>
        <p:txBody>
          <a:bodyPr>
            <a:normAutofit/>
          </a:bodyPr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Elementer i vurderingen af værditab</a:t>
            </a:r>
            <a:endParaRPr lang="da-DK" sz="2000" b="1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41676" b="7521"/>
          <a:stretch/>
        </p:blipFill>
        <p:spPr>
          <a:xfrm>
            <a:off x="754874" y="2499741"/>
            <a:ext cx="5344636" cy="20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196046"/>
            <a:ext cx="6885384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/>
          </p:nvPr>
        </p:nvSpPr>
        <p:spPr>
          <a:xfrm>
            <a:off x="305395" y="339726"/>
            <a:ext cx="6274594" cy="288925"/>
          </a:xfrm>
        </p:spPr>
        <p:txBody>
          <a:bodyPr/>
          <a:lstStyle/>
          <a:p>
            <a:r>
              <a:rPr lang="da-DK" dirty="0" smtClean="0"/>
              <a:t>Visuelle gener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404664" y="1419622"/>
            <a:ext cx="3375608" cy="2736303"/>
          </a:xfrm>
        </p:spPr>
        <p:txBody>
          <a:bodyPr/>
          <a:lstStyle/>
          <a:p>
            <a:pPr>
              <a:buClrTx/>
            </a:pPr>
            <a:r>
              <a:rPr lang="da-DK" sz="1400" b="1" dirty="0" smtClean="0"/>
              <a:t>Kan </a:t>
            </a:r>
            <a:r>
              <a:rPr lang="da-DK" sz="1400" b="1" dirty="0" smtClean="0"/>
              <a:t>anlægget </a:t>
            </a:r>
            <a:r>
              <a:rPr lang="da-DK" sz="1400" b="1" dirty="0" smtClean="0"/>
              <a:t>ses fra beboelsesejendommen?</a:t>
            </a:r>
          </a:p>
          <a:p>
            <a:pPr>
              <a:buClrTx/>
            </a:pPr>
            <a:endParaRPr lang="da-DK" sz="1400" b="1" dirty="0"/>
          </a:p>
          <a:p>
            <a:pPr>
              <a:buClrTx/>
            </a:pPr>
            <a:r>
              <a:rPr lang="da-DK" sz="1400" b="1" dirty="0" smtClean="0"/>
              <a:t>Vurderes på baggrund af visualiseringsbilleder fra den konkrete ejendom </a:t>
            </a:r>
            <a:endParaRPr lang="da-DK" sz="1400" b="1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0" y="987574"/>
            <a:ext cx="2332733" cy="334614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56" y="772331"/>
            <a:ext cx="2821629" cy="42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195264"/>
            <a:ext cx="6885384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/>
          </p:nvPr>
        </p:nvSpPr>
        <p:spPr>
          <a:xfrm>
            <a:off x="332656" y="250119"/>
            <a:ext cx="6274594" cy="288925"/>
          </a:xfrm>
        </p:spPr>
        <p:txBody>
          <a:bodyPr/>
          <a:lstStyle/>
          <a:p>
            <a:r>
              <a:rPr lang="da-DK" dirty="0" smtClean="0"/>
              <a:t>Støjgener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260648" y="1419622"/>
            <a:ext cx="3375608" cy="273630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da-DK" sz="1400" b="1" dirty="0" smtClean="0"/>
              <a:t>Vurderingen foretages på baggrund af støjberegninger fra den konkrete beboelsesejendom</a:t>
            </a:r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Støjændringen er det væsentligste – eksisterende støjkilder tages i betragtning, f.eks. Større veje, skydebaner og motocrossbaner mv. </a:t>
            </a:r>
            <a:endParaRPr lang="da-DK" sz="1400" b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0" y="987574"/>
            <a:ext cx="2339877" cy="33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195264"/>
            <a:ext cx="6885384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/>
          </p:nvPr>
        </p:nvSpPr>
        <p:spPr>
          <a:xfrm>
            <a:off x="332656" y="250119"/>
            <a:ext cx="6274594" cy="288925"/>
          </a:xfrm>
        </p:spPr>
        <p:txBody>
          <a:bodyPr/>
          <a:lstStyle/>
          <a:p>
            <a:r>
              <a:rPr lang="da-DK" dirty="0" smtClean="0"/>
              <a:t>Skyggekast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260648" y="1310775"/>
            <a:ext cx="3375608" cy="2736303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da-DK" sz="1400" b="1" dirty="0" smtClean="0"/>
              <a:t>Vurderingen foretages på baggrund af skyggekastberegninger fra den konkrete beboelsesejendom </a:t>
            </a:r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Af beregningerne fremgår hvornår på året og hvad tid på dagen, den konkrete beboelsesejendom må forventes at blive påvirket af skyggekast </a:t>
            </a:r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Beregningerne foretages i fladt terræn </a:t>
            </a:r>
            <a:endParaRPr lang="da-DK" sz="1400" b="1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1779662"/>
            <a:ext cx="2955657" cy="17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413420" y="1203598"/>
            <a:ext cx="5427836" cy="27363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 smtClean="0"/>
              <a:t>Vil din beboelsesejendom blive belastet i en sådan grad, at det påvirker din ejendomsværdi?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b="1" dirty="0"/>
          </a:p>
          <a:p>
            <a:pPr marL="950938" lvl="1" indent="-285750"/>
            <a:r>
              <a:rPr lang="da-DK" sz="1400" b="1" dirty="0" smtClean="0"/>
              <a:t>Vil anlægget kunne ses?</a:t>
            </a:r>
          </a:p>
          <a:p>
            <a:pPr marL="950938" lvl="1" indent="-285750"/>
            <a:r>
              <a:rPr lang="da-DK" sz="1400" b="1" dirty="0" smtClean="0"/>
              <a:t>Vil anlægget kunne høres?</a:t>
            </a:r>
          </a:p>
          <a:p>
            <a:pPr marL="950938" lvl="1" indent="-285750"/>
            <a:r>
              <a:rPr lang="da-DK" sz="1400" b="1" dirty="0"/>
              <a:t>Vil vindmøllerne påføre din beboelsesejendom skyggekast</a:t>
            </a:r>
            <a:r>
              <a:rPr lang="da-DK" sz="1400" b="1" dirty="0" smtClean="0"/>
              <a:t>?</a:t>
            </a:r>
          </a:p>
          <a:p>
            <a:pPr marL="950938" lvl="1" indent="-285750"/>
            <a:r>
              <a:rPr lang="da-DK" sz="1400" b="1" dirty="0" smtClean="0"/>
              <a:t>Vil </a:t>
            </a:r>
            <a:r>
              <a:rPr lang="da-DK" sz="1400" b="1" dirty="0" smtClean="0"/>
              <a:t>der være andre gener, som f.eks. påvirkningen af områdets værdi? </a:t>
            </a:r>
            <a:endParaRPr lang="da-DK" sz="1400" b="1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382290" y="267494"/>
            <a:ext cx="6274594" cy="288925"/>
          </a:xfrm>
        </p:spPr>
        <p:txBody>
          <a:bodyPr/>
          <a:lstStyle/>
          <a:p>
            <a:r>
              <a:rPr lang="da-DK" dirty="0" smtClean="0"/>
              <a:t>Hvad skal du overveje, inden du anmelder et krav?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24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260648" y="339502"/>
            <a:ext cx="6274594" cy="288925"/>
          </a:xfrm>
        </p:spPr>
        <p:txBody>
          <a:bodyPr/>
          <a:lstStyle/>
          <a:p>
            <a:r>
              <a:rPr lang="da-DK" dirty="0" smtClean="0"/>
              <a:t>Frivilligt forlig 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332656" y="1275606"/>
            <a:ext cx="4548830" cy="2736303"/>
          </a:xfrm>
        </p:spPr>
        <p:txBody>
          <a:bodyPr/>
          <a:lstStyle/>
          <a:p>
            <a:r>
              <a:rPr lang="da-DK" sz="1400" b="1" dirty="0" smtClean="0"/>
              <a:t>Opstilleren og ejeren af beboelsesejendommen kan indgå aftale om værditabets størrelse</a:t>
            </a:r>
          </a:p>
          <a:p>
            <a:endParaRPr lang="da-DK" sz="1400" b="1" dirty="0" smtClean="0"/>
          </a:p>
          <a:p>
            <a:r>
              <a:rPr lang="da-DK" sz="1400" b="1" dirty="0" smtClean="0"/>
              <a:t>Spørgsmål om værditabets størrelse kan herefter ikke indbringes for Taksationsmyndigheden</a:t>
            </a:r>
          </a:p>
          <a:p>
            <a:endParaRPr lang="da-DK" sz="1400" b="1" dirty="0" smtClean="0"/>
          </a:p>
          <a:p>
            <a:r>
              <a:rPr lang="da-DK" sz="1400" b="1" dirty="0" smtClean="0"/>
              <a:t>Har Energistyrelsen ikke inden 4 uger efter fremsættelse af et krav modtaget underretning om en frivillig aftale, anmoder Energistyrelsen Taksationsmyndigheden om at træffe afgørelse vedrørende værditabet </a:t>
            </a:r>
            <a:endParaRPr lang="da-DK" sz="1400" b="1" dirty="0"/>
          </a:p>
        </p:txBody>
      </p:sp>
    </p:spTree>
    <p:extLst>
      <p:ext uri="{BB962C8B-B14F-4D97-AF65-F5344CB8AC3E}">
        <p14:creationId xmlns:p14="http://schemas.microsoft.com/office/powerpoint/2010/main" val="7349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195264"/>
            <a:ext cx="6885384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/>
          </p:nvPr>
        </p:nvSpPr>
        <p:spPr>
          <a:xfrm>
            <a:off x="332656" y="250119"/>
            <a:ext cx="6274594" cy="288925"/>
          </a:xfrm>
        </p:spPr>
        <p:txBody>
          <a:bodyPr/>
          <a:lstStyle/>
          <a:p>
            <a:r>
              <a:rPr lang="da-DK" dirty="0" smtClean="0"/>
              <a:t>Taksationsmyndighedens afgørelse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260648" y="1310775"/>
            <a:ext cx="3375608" cy="2736303"/>
          </a:xfrm>
        </p:spPr>
        <p:txBody>
          <a:bodyPr/>
          <a:lstStyle/>
          <a:p>
            <a:r>
              <a:rPr lang="da-DK" sz="1400" b="1" dirty="0" smtClean="0"/>
              <a:t>Taksationsmyndighedens afgørelse kan ikke påklages til en anden offentlig instans </a:t>
            </a:r>
          </a:p>
          <a:p>
            <a:pPr marL="0" indent="0">
              <a:buNone/>
            </a:pPr>
            <a:endParaRPr lang="da-DK" sz="1400" b="1" dirty="0" smtClean="0"/>
          </a:p>
          <a:p>
            <a:r>
              <a:rPr lang="da-DK" sz="1400" b="1" dirty="0" smtClean="0"/>
              <a:t>Taksationsmyndighedens afgørelse kan indbringes for domstolene mod opstiller </a:t>
            </a:r>
          </a:p>
          <a:p>
            <a:endParaRPr lang="da-DK" sz="1400" b="1" dirty="0"/>
          </a:p>
          <a:p>
            <a:r>
              <a:rPr lang="da-DK" sz="1400" b="1" dirty="0"/>
              <a:t>En evt. erstatning udbetales senest 8 uger efter afgørelsen</a:t>
            </a:r>
          </a:p>
          <a:p>
            <a:endParaRPr lang="da-DK" sz="1400" b="1" dirty="0"/>
          </a:p>
          <a:p>
            <a:r>
              <a:rPr lang="da-DK" sz="1400" b="1" dirty="0"/>
              <a:t>Orientering om valg af salgsoption min 3 mdr. efter afgørelsen</a:t>
            </a:r>
          </a:p>
          <a:p>
            <a:pPr marL="0" indent="0">
              <a:buNone/>
            </a:pPr>
            <a:endParaRPr lang="da-DK" sz="1400" b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1600827"/>
            <a:ext cx="2905056" cy="21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0"/>
          </p:nvPr>
        </p:nvSpPr>
        <p:spPr>
          <a:xfrm>
            <a:off x="2885244" y="1275606"/>
            <a:ext cx="3969060" cy="3024188"/>
          </a:xfrm>
        </p:spPr>
        <p:txBody>
          <a:bodyPr/>
          <a:lstStyle/>
          <a:p>
            <a:r>
              <a:rPr lang="da-DK" b="1" dirty="0" smtClean="0"/>
              <a:t>Opsummering 1. del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4944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51235" y="987574"/>
            <a:ext cx="5310013" cy="340587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Arbejder for at sikre danske borgere og virksomheder omkostningseffektiv og stabil forsyning af el, gas, varme og vand.</a:t>
            </a:r>
          </a:p>
          <a:p>
            <a:pPr>
              <a:buClr>
                <a:schemeClr val="tx1"/>
              </a:buClr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Ambitionen er, at Danmark skal være uafhængig af fossile brændsler – kul, olie og gas. </a:t>
            </a:r>
          </a:p>
          <a:p>
            <a:pPr>
              <a:buClr>
                <a:schemeClr val="tx1"/>
              </a:buClr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Administrerer værditabs-, salgsoptions- og VE-bonusordningen samt agere som sekretariat for Taksationsmyndigheden.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 dirty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351235" y="267494"/>
            <a:ext cx="6274594" cy="288925"/>
          </a:xfrm>
        </p:spPr>
        <p:txBody>
          <a:bodyPr/>
          <a:lstStyle/>
          <a:p>
            <a:r>
              <a:rPr lang="da-DK" dirty="0" smtClean="0"/>
              <a:t>Energistyrelsen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b="1" dirty="0" smtClean="0"/>
              <a:t>VE-bonusordningen</a:t>
            </a:r>
            <a:r>
              <a:rPr lang="da-DK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a-DK" sz="1400" dirty="0" smtClean="0"/>
              <a:t>Årlig bonus for beboere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7744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351235" y="267494"/>
            <a:ext cx="6274594" cy="288925"/>
          </a:xfrm>
        </p:spPr>
        <p:txBody>
          <a:bodyPr/>
          <a:lstStyle/>
          <a:p>
            <a:r>
              <a:rPr lang="da-DK" dirty="0" smtClean="0"/>
              <a:t>Hvad</a:t>
            </a:r>
            <a:r>
              <a:rPr lang="en-US" dirty="0" smtClean="0"/>
              <a:t> </a:t>
            </a:r>
            <a:r>
              <a:rPr lang="da-DK" dirty="0" smtClean="0"/>
              <a:t>er</a:t>
            </a:r>
            <a:r>
              <a:rPr lang="en-US" dirty="0" smtClean="0"/>
              <a:t> </a:t>
            </a:r>
            <a:r>
              <a:rPr lang="da-DK" dirty="0" smtClean="0"/>
              <a:t>VE-bonusordningen</a:t>
            </a:r>
            <a:r>
              <a:rPr lang="en-US" dirty="0" smtClean="0"/>
              <a:t>?  </a:t>
            </a:r>
            <a:endParaRPr lang="en-US" dirty="0"/>
          </a:p>
        </p:txBody>
      </p:sp>
      <p:sp>
        <p:nvSpPr>
          <p:cNvPr id="5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51235" y="1059582"/>
            <a:ext cx="4301901" cy="3405879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da-DK" sz="1400" b="1" dirty="0"/>
              <a:t>VE-bonusordningen giver </a:t>
            </a:r>
            <a:r>
              <a:rPr lang="da-DK" sz="1400" b="1" dirty="0" smtClean="0"/>
              <a:t>nære naboer til projektet, mulighed </a:t>
            </a:r>
            <a:r>
              <a:rPr lang="da-DK" sz="1400" b="1" dirty="0"/>
              <a:t>for at få en årlig udbetaling svarende til en del af </a:t>
            </a:r>
            <a:r>
              <a:rPr lang="da-DK" sz="1400" b="1" dirty="0" smtClean="0"/>
              <a:t>VE-anlæggets </a:t>
            </a:r>
            <a:r>
              <a:rPr lang="da-DK" sz="1400" b="1" dirty="0"/>
              <a:t>kapacitet i hele anlæggets levetid. </a:t>
            </a:r>
            <a:endParaRPr lang="da-DK" sz="1400" b="1" dirty="0" smtClean="0"/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Udbetalingerne vil blive baseret på anlæggets produktion fra 6,5 kW og el markedsprisen og være skattefrie. </a:t>
            </a:r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  <a:p>
            <a:pPr>
              <a:buClr>
                <a:schemeClr val="tx1"/>
              </a:buClr>
            </a:pPr>
            <a:r>
              <a:rPr lang="da-DK" sz="1400" b="1" dirty="0" smtClean="0"/>
              <a:t>Den samlede </a:t>
            </a:r>
            <a:r>
              <a:rPr lang="da-DK" sz="1400" b="1" dirty="0"/>
              <a:t>VE-bonus </a:t>
            </a:r>
            <a:r>
              <a:rPr lang="da-DK" sz="1400" b="1" dirty="0" smtClean="0"/>
              <a:t>må maksimalt udgøre </a:t>
            </a:r>
            <a:r>
              <a:rPr lang="da-DK" sz="1400" b="1" dirty="0"/>
              <a:t>1,5 % af anlæggets kapacitet. </a:t>
            </a:r>
          </a:p>
          <a:p>
            <a:pPr marL="493738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5987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195264"/>
            <a:ext cx="6858000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0" y="1059582"/>
            <a:ext cx="5928902" cy="3723288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/>
              <a:t>Husstande inden for </a:t>
            </a:r>
            <a:r>
              <a:rPr lang="da-DK" sz="1400" b="1" dirty="0" smtClean="0"/>
              <a:t>8 </a:t>
            </a:r>
            <a:r>
              <a:rPr lang="da-DK" sz="1400" b="1" dirty="0"/>
              <a:t>x </a:t>
            </a:r>
            <a:r>
              <a:rPr lang="da-DK" sz="1400" b="1" dirty="0" smtClean="0"/>
              <a:t>vindmøllehøjden</a:t>
            </a:r>
            <a:endParaRPr lang="da-DK" sz="1400" b="1" dirty="0"/>
          </a:p>
          <a:p>
            <a:pPr>
              <a:buClr>
                <a:schemeClr val="tx1"/>
              </a:buClr>
            </a:pPr>
            <a:endParaRPr lang="da-DK" sz="1400" b="1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/>
              <a:t>Ved husstand forstås:</a:t>
            </a:r>
          </a:p>
          <a:p>
            <a:pPr marL="207988" lvl="1" indent="0">
              <a:buClr>
                <a:schemeClr val="tx1"/>
              </a:buClr>
              <a:buNone/>
            </a:pPr>
            <a:r>
              <a:rPr lang="da-DK" sz="1400" b="1" i="1" dirty="0"/>
              <a:t> ”Samtlige beboere, som er registeret </a:t>
            </a:r>
            <a:r>
              <a:rPr lang="da-DK" sz="1400" b="1" i="1" dirty="0" smtClean="0"/>
              <a:t>i CPR </a:t>
            </a:r>
            <a:r>
              <a:rPr lang="da-DK" sz="1400" b="1" i="1" dirty="0"/>
              <a:t>med bopæl på samme adresse i en </a:t>
            </a:r>
            <a:r>
              <a:rPr lang="da-DK" sz="1400" b="1" i="1" dirty="0" smtClean="0"/>
              <a:t>beboelsesejendom </a:t>
            </a:r>
            <a:r>
              <a:rPr lang="da-DK" sz="1400" b="1" i="1" dirty="0"/>
              <a:t>uanset relationerne </a:t>
            </a:r>
            <a:r>
              <a:rPr lang="da-DK" sz="1400" b="1" i="1" dirty="0" smtClean="0"/>
              <a:t>mellem </a:t>
            </a:r>
            <a:r>
              <a:rPr lang="da-DK" sz="1400" b="1" i="1" dirty="0"/>
              <a:t>beboerne..”</a:t>
            </a:r>
          </a:p>
          <a:p>
            <a:pPr marL="207988" lvl="1" indent="0">
              <a:buClr>
                <a:schemeClr val="tx1"/>
              </a:buClr>
              <a:buNone/>
            </a:pPr>
            <a:endParaRPr lang="da-DK" sz="1400" b="1" i="1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/>
              <a:t>Ved beboer forstås:</a:t>
            </a:r>
          </a:p>
          <a:p>
            <a:pPr>
              <a:buClr>
                <a:schemeClr val="tx1"/>
              </a:buClr>
            </a:pPr>
            <a:r>
              <a:rPr lang="da-DK" sz="1400" b="1" dirty="0"/>
              <a:t>     </a:t>
            </a:r>
            <a:r>
              <a:rPr lang="da-DK" sz="1400" b="1" i="1" dirty="0"/>
              <a:t>”En person, der er fyldt 18 år, som er </a:t>
            </a:r>
            <a:r>
              <a:rPr lang="da-DK" sz="1400" b="1" i="1" dirty="0" smtClean="0"/>
              <a:t>registeret </a:t>
            </a:r>
            <a:r>
              <a:rPr lang="da-DK" sz="1400" b="1" i="1" dirty="0"/>
              <a:t>i CPR med bopæl på en</a:t>
            </a:r>
          </a:p>
          <a:p>
            <a:pPr>
              <a:buClr>
                <a:schemeClr val="tx1"/>
              </a:buClr>
            </a:pPr>
            <a:r>
              <a:rPr lang="da-DK" sz="1400" b="1" i="1" dirty="0"/>
              <a:t>      </a:t>
            </a:r>
            <a:r>
              <a:rPr lang="da-DK" sz="1400" b="1" i="1" dirty="0" smtClean="0"/>
              <a:t>adresse </a:t>
            </a:r>
            <a:r>
              <a:rPr lang="da-DK" sz="1400" b="1" i="1" dirty="0"/>
              <a:t>i en beboelsesejendom ved et </a:t>
            </a:r>
            <a:r>
              <a:rPr lang="da-DK" sz="1400" b="1" i="1" dirty="0" smtClean="0"/>
              <a:t>vedvarende </a:t>
            </a:r>
            <a:r>
              <a:rPr lang="da-DK" sz="1400" b="1" i="1" dirty="0"/>
              <a:t>energianlæg..” </a:t>
            </a:r>
            <a:endParaRPr lang="da-DK" sz="1400" b="1" i="1" dirty="0" smtClean="0"/>
          </a:p>
          <a:p>
            <a:pPr>
              <a:buClr>
                <a:schemeClr val="tx1"/>
              </a:buClr>
            </a:pPr>
            <a:endParaRPr lang="da-DK" sz="1400" b="1" i="1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Medvirken til opstilling af det vedvarende energianlæg medfører, at retten til VE-bonus bortfalder for hele husstanden. </a:t>
            </a:r>
            <a:endParaRPr lang="da-DK" sz="1400" b="1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3"/>
          </p:nvPr>
        </p:nvSpPr>
        <p:spPr>
          <a:xfrm>
            <a:off x="351234" y="267494"/>
            <a:ext cx="6274594" cy="288925"/>
          </a:xfrm>
        </p:spPr>
        <p:txBody>
          <a:bodyPr/>
          <a:lstStyle/>
          <a:p>
            <a:r>
              <a:rPr lang="da-DK" dirty="0"/>
              <a:t>Hvem kan få VE-bonus?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21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230" y="130049"/>
            <a:ext cx="3689540" cy="48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399" r="-12586" b="-399"/>
          <a:stretch/>
        </p:blipFill>
        <p:spPr>
          <a:xfrm>
            <a:off x="3861048" y="411956"/>
            <a:ext cx="3432727" cy="51435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-4986" r="1211" b="97362"/>
          <a:stretch/>
        </p:blipFill>
        <p:spPr>
          <a:xfrm>
            <a:off x="3867285" y="-498156"/>
            <a:ext cx="2990715" cy="73032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0" y="196850"/>
            <a:ext cx="6858000" cy="574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>
          <a:xfrm>
            <a:off x="332656" y="267494"/>
            <a:ext cx="6274594" cy="288925"/>
          </a:xfrm>
        </p:spPr>
        <p:txBody>
          <a:bodyPr/>
          <a:lstStyle/>
          <a:p>
            <a:r>
              <a:rPr lang="da-DK" dirty="0" smtClean="0"/>
              <a:t>Udbetaling af VE-bonus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1"/>
          </p:nvPr>
        </p:nvSpPr>
        <p:spPr>
          <a:xfrm>
            <a:off x="332656" y="1059582"/>
            <a:ext cx="3375608" cy="2736303"/>
          </a:xfrm>
        </p:spPr>
        <p:txBody>
          <a:bodyPr/>
          <a:lstStyle/>
          <a:p>
            <a:pPr>
              <a:buClrTx/>
            </a:pPr>
            <a:r>
              <a:rPr lang="da-DK" sz="1400" b="1" dirty="0" smtClean="0"/>
              <a:t>VE-bonus udbetales til </a:t>
            </a:r>
            <a:r>
              <a:rPr lang="da-DK" sz="1400" b="1" dirty="0"/>
              <a:t>h</a:t>
            </a:r>
            <a:r>
              <a:rPr lang="da-DK" sz="1400" b="1" dirty="0" smtClean="0"/>
              <a:t>usstanden én gang årlig bagudrettet med frist den 1. maj</a:t>
            </a:r>
          </a:p>
          <a:p>
            <a:pPr>
              <a:buClrTx/>
            </a:pPr>
            <a:endParaRPr lang="da-DK" sz="1400" b="1" dirty="0" smtClean="0"/>
          </a:p>
          <a:p>
            <a:pPr>
              <a:buClrTx/>
            </a:pPr>
            <a:r>
              <a:rPr lang="da-DK" sz="1400" b="1" dirty="0" smtClean="0"/>
              <a:t>Udbetalingen sker til den beboer, der er ansvarlig for fordelingen</a:t>
            </a:r>
          </a:p>
          <a:p>
            <a:pPr marL="0" indent="0">
              <a:buClrTx/>
              <a:buNone/>
            </a:pPr>
            <a:endParaRPr lang="da-DK" sz="1400" b="1" dirty="0"/>
          </a:p>
          <a:p>
            <a:pPr>
              <a:buClrTx/>
            </a:pPr>
            <a:r>
              <a:rPr lang="da-DK" sz="1400" b="1" dirty="0" smtClean="0"/>
              <a:t>Retten til VE-bonus kan ikke overdrages til tredjemand og ophører ved fraflytning </a:t>
            </a:r>
          </a:p>
          <a:p>
            <a:pPr>
              <a:buClrTx/>
            </a:pPr>
            <a:endParaRPr lang="da-DK" sz="1400" b="1" dirty="0" smtClean="0"/>
          </a:p>
          <a:p>
            <a:pPr>
              <a:buClrTx/>
            </a:pPr>
            <a:r>
              <a:rPr lang="da-DK" sz="1400" b="1" dirty="0" smtClean="0"/>
              <a:t>Opstiller har pligt til at sikre, at husstanden modtager den korrekte udbetaling af VE-bonus </a:t>
            </a:r>
          </a:p>
          <a:p>
            <a:pPr>
              <a:buClrTx/>
            </a:pPr>
            <a:endParaRPr lang="da-DK" sz="1400" b="1" dirty="0" smtClean="0"/>
          </a:p>
          <a:p>
            <a:pPr>
              <a:buClrTx/>
            </a:pPr>
            <a:endParaRPr lang="da-DK" sz="1400" b="1" dirty="0"/>
          </a:p>
        </p:txBody>
      </p:sp>
    </p:spTree>
    <p:extLst>
      <p:ext uri="{BB962C8B-B14F-4D97-AF65-F5344CB8AC3E}">
        <p14:creationId xmlns:p14="http://schemas.microsoft.com/office/powerpoint/2010/main" val="5453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195264"/>
            <a:ext cx="6858000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51234" y="1419622"/>
            <a:ext cx="4805958" cy="273630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Accept af tilbud om VE-bonus inden 8 uger fra afholdelsen af det offentlige møde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Frist: </a:t>
            </a:r>
            <a:r>
              <a:rPr lang="da-DK" sz="1400" b="1" dirty="0" smtClean="0"/>
              <a:t>18. oktober </a:t>
            </a:r>
            <a:r>
              <a:rPr lang="da-DK" sz="1400" b="1" dirty="0" smtClean="0"/>
              <a:t>2023</a:t>
            </a:r>
            <a:r>
              <a:rPr lang="da-DK" sz="1400" b="1" dirty="0" smtClean="0">
                <a:solidFill>
                  <a:srgbClr val="FF0000"/>
                </a:solidFill>
              </a:rPr>
              <a:t> </a:t>
            </a:r>
            <a:r>
              <a:rPr lang="da-DK" sz="1400" b="1" dirty="0" smtClean="0"/>
              <a:t>kl. 23.59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Meddelelse af accept af VE-bonus skal sendes til</a:t>
            </a:r>
            <a:r>
              <a:rPr lang="da-DK" sz="1400" b="1" dirty="0"/>
              <a:t> </a:t>
            </a:r>
            <a:r>
              <a:rPr lang="da-DK" sz="1400" b="1" dirty="0" smtClean="0"/>
              <a:t>opstiller. Adresse og mail fremgår af betingelser i accept af VE-bonus.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3"/>
          </p:nvPr>
        </p:nvSpPr>
        <p:spPr>
          <a:xfrm>
            <a:off x="351234" y="267494"/>
            <a:ext cx="6274594" cy="288925"/>
          </a:xfrm>
        </p:spPr>
        <p:txBody>
          <a:bodyPr/>
          <a:lstStyle/>
          <a:p>
            <a:r>
              <a:rPr lang="da-DK" dirty="0"/>
              <a:t>Hvordan og hvornår for accept af tilbud om VE-bonus?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39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b="1" dirty="0" smtClean="0"/>
              <a:t>Grøn Pulje</a:t>
            </a:r>
            <a:r>
              <a:rPr lang="da-DK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06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quarter" idx="11"/>
          </p:nvPr>
        </p:nvSpPr>
        <p:spPr>
          <a:xfrm>
            <a:off x="404664" y="987574"/>
            <a:ext cx="5427836" cy="3528392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Forpligter opstiller at indbetale et beløb til en kommunal grøn pulje senest 14 dage efter nettilslutning </a:t>
            </a:r>
          </a:p>
          <a:p>
            <a:pPr marL="950938" lvl="1" indent="-285750">
              <a:buFont typeface="Arial" panose="020B0604020202020204" pitchFamily="34" charset="0"/>
              <a:buChar char="•"/>
            </a:pPr>
            <a:r>
              <a:rPr lang="da-DK" sz="1400" b="1" dirty="0"/>
              <a:t>Vindmøller: 125.000 kr. pr. </a:t>
            </a:r>
            <a:r>
              <a:rPr lang="da-DK" sz="1400" b="1" dirty="0" smtClean="0"/>
              <a:t>MW</a:t>
            </a:r>
          </a:p>
          <a:p>
            <a:pPr marL="950938" lvl="1" indent="-285750">
              <a:buFont typeface="Arial" panose="020B0604020202020204" pitchFamily="34" charset="0"/>
              <a:buChar char="•"/>
            </a:pPr>
            <a:endParaRPr lang="da-DK" sz="1400" b="1" dirty="0" smtClean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Forpligter kommunen at administrere og oprette en grøn pulje</a:t>
            </a:r>
          </a:p>
          <a:p>
            <a:pPr>
              <a:buClrTx/>
            </a:pPr>
            <a:endParaRPr lang="da-DK" sz="1400" b="1" dirty="0" smtClean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Kommunalbestyrelsen fastsætter retningslinjer for ansøgningsproceduren for tilskud fra grøn pulje</a:t>
            </a:r>
          </a:p>
          <a:p>
            <a:pPr>
              <a:buClrTx/>
            </a:pPr>
            <a:endParaRPr lang="da-DK" sz="1400" b="1" dirty="0" smtClean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Kommunalbestyrelsen kan afsætte op til 8 % til administration </a:t>
            </a:r>
          </a:p>
          <a:p>
            <a:pPr>
              <a:buClrTx/>
            </a:pPr>
            <a:endParaRPr lang="da-DK" sz="1400" b="1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da-DK" sz="1400" b="1" dirty="0" smtClean="0"/>
              <a:t>Pengene skal allokeres inden 3 år efter indbetaling, ellers skal pengene betales til statskassen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da-DK" sz="1400" b="1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da-DK" sz="1400" b="1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260648" y="267494"/>
            <a:ext cx="6274594" cy="288925"/>
          </a:xfrm>
        </p:spPr>
        <p:txBody>
          <a:bodyPr/>
          <a:lstStyle/>
          <a:p>
            <a:r>
              <a:rPr lang="da-DK" dirty="0" smtClean="0"/>
              <a:t>Hvad er </a:t>
            </a:r>
            <a:r>
              <a:rPr lang="da-DK" dirty="0"/>
              <a:t>g</a:t>
            </a:r>
            <a:r>
              <a:rPr lang="da-DK" dirty="0" smtClean="0"/>
              <a:t>røn pulje?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74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>
          <a:xfrm>
            <a:off x="287580" y="987575"/>
            <a:ext cx="3528392" cy="3528391"/>
          </a:xfrm>
        </p:spPr>
        <p:txBody>
          <a:bodyPr/>
          <a:lstStyle/>
          <a:p>
            <a:r>
              <a:rPr lang="da-DK" sz="1400" b="1" dirty="0" smtClean="0"/>
              <a:t>Følgende kan ansøge om tilsagn fra grøn pulje:</a:t>
            </a:r>
          </a:p>
          <a:p>
            <a:pPr lvl="1"/>
            <a:r>
              <a:rPr lang="da-DK" sz="1400" b="1" dirty="0" smtClean="0"/>
              <a:t>Naboer inden for 6 x </a:t>
            </a:r>
            <a:r>
              <a:rPr lang="da-DK" sz="1400" b="1" dirty="0" smtClean="0"/>
              <a:t>vindmøllehøjden.</a:t>
            </a:r>
          </a:p>
          <a:p>
            <a:pPr lvl="1"/>
            <a:r>
              <a:rPr lang="da-DK" sz="1400" b="1" dirty="0" smtClean="0"/>
              <a:t>Lokale </a:t>
            </a:r>
            <a:r>
              <a:rPr lang="da-DK" sz="1400" b="1" dirty="0" smtClean="0"/>
              <a:t>i øvrigt i kommunen</a:t>
            </a:r>
          </a:p>
          <a:p>
            <a:pPr marL="409346" lvl="1" indent="0">
              <a:buNone/>
            </a:pPr>
            <a:endParaRPr lang="da-DK" sz="1400" b="1" dirty="0" smtClean="0"/>
          </a:p>
          <a:p>
            <a:r>
              <a:rPr lang="da-DK" sz="1400" b="1" dirty="0" smtClean="0"/>
              <a:t>Kommunen kan prioritere at give tilsagn om tilskud fra grøn pulje til kommunale tiltag </a:t>
            </a:r>
          </a:p>
          <a:p>
            <a:endParaRPr lang="da-DK" sz="1400" b="1" dirty="0"/>
          </a:p>
          <a:p>
            <a:r>
              <a:rPr lang="da-DK" sz="1400" b="1" dirty="0" smtClean="0"/>
              <a:t>Kommunalbestyrelsens tilsagn om tilskud skal senest 1 uge efter afgivelsen offentliggøres  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72" y="771997"/>
            <a:ext cx="3192712" cy="478346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195933"/>
            <a:ext cx="7461448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5"/>
          </p:nvPr>
        </p:nvSpPr>
        <p:spPr>
          <a:xfrm>
            <a:off x="260648" y="267494"/>
            <a:ext cx="6274594" cy="288925"/>
          </a:xfrm>
        </p:spPr>
        <p:txBody>
          <a:bodyPr/>
          <a:lstStyle/>
          <a:p>
            <a:r>
              <a:rPr lang="da-DK" dirty="0" smtClean="0"/>
              <a:t>Hvem kan ansøge om midler fra grøn pulje?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5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332656" y="267494"/>
            <a:ext cx="6274594" cy="288925"/>
          </a:xfrm>
        </p:spPr>
        <p:txBody>
          <a:bodyPr/>
          <a:lstStyle/>
          <a:p>
            <a:r>
              <a:rPr lang="da-DK" dirty="0" smtClean="0"/>
              <a:t>Vil du vide mere?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1"/>
          </p:nvPr>
        </p:nvSpPr>
        <p:spPr>
          <a:xfrm>
            <a:off x="368085" y="1275606"/>
            <a:ext cx="4548830" cy="2736303"/>
          </a:xfrm>
        </p:spPr>
        <p:txBody>
          <a:bodyPr/>
          <a:lstStyle/>
          <a:p>
            <a:r>
              <a:rPr lang="da-DK" sz="1400" b="1" dirty="0" smtClean="0">
                <a:hlinkClick r:id="rId3"/>
              </a:rPr>
              <a:t>www.ens.dk</a:t>
            </a:r>
            <a:r>
              <a:rPr lang="da-DK" sz="1400" b="1" dirty="0" smtClean="0"/>
              <a:t> / </a:t>
            </a:r>
            <a:r>
              <a:rPr lang="da-DK" sz="1400" b="1" dirty="0" smtClean="0">
                <a:hlinkClick r:id="rId4"/>
              </a:rPr>
              <a:t>fo@ens.dk</a:t>
            </a:r>
            <a:r>
              <a:rPr lang="da-DK" sz="1400" b="1" dirty="0" smtClean="0"/>
              <a:t> </a:t>
            </a:r>
          </a:p>
          <a:p>
            <a:r>
              <a:rPr lang="da-DK" sz="1400" b="1" dirty="0" smtClean="0">
                <a:hlinkClick r:id="rId5"/>
              </a:rPr>
              <a:t>www.taksationsmyndigheden.dk</a:t>
            </a:r>
            <a:endParaRPr lang="da-DK" sz="1400" b="1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96" y="1851670"/>
            <a:ext cx="4112316" cy="26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51235" y="1203598"/>
            <a:ext cx="5310013" cy="340587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Værditabsordningen</a:t>
            </a:r>
          </a:p>
          <a:p>
            <a:pPr>
              <a:buClr>
                <a:schemeClr val="tx1"/>
              </a:buClr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Salgsoptionsordningen</a:t>
            </a:r>
          </a:p>
          <a:p>
            <a:pPr>
              <a:buClr>
                <a:schemeClr val="tx1"/>
              </a:buClr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dirty="0" smtClean="0"/>
              <a:t>Taksationsmyndigheden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VE-bonus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dirty="0" smtClean="0"/>
              <a:t>Grøn Pulje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351235" y="267494"/>
            <a:ext cx="6274594" cy="288925"/>
          </a:xfrm>
        </p:spPr>
        <p:txBody>
          <a:bodyPr/>
          <a:lstStyle/>
          <a:p>
            <a:r>
              <a:rPr lang="da-DK" dirty="0" smtClean="0"/>
              <a:t>Program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smtClean="0"/>
              <a:t>Spørgsmål?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96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351235" y="339502"/>
            <a:ext cx="6274594" cy="288925"/>
          </a:xfrm>
        </p:spPr>
        <p:txBody>
          <a:bodyPr/>
          <a:lstStyle/>
          <a:p>
            <a:r>
              <a:rPr lang="da-DK" dirty="0" smtClean="0"/>
              <a:t>Hvad</a:t>
            </a:r>
            <a:r>
              <a:rPr lang="en-US" dirty="0" smtClean="0"/>
              <a:t> </a:t>
            </a:r>
            <a:r>
              <a:rPr lang="da-DK" dirty="0" smtClean="0"/>
              <a:t>er</a:t>
            </a:r>
            <a:r>
              <a:rPr lang="en-US" dirty="0" smtClean="0"/>
              <a:t> </a:t>
            </a:r>
            <a:r>
              <a:rPr lang="da-DK" dirty="0" smtClean="0"/>
              <a:t>værditabs- og salgsoptionsordningen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5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51235" y="1203598"/>
            <a:ext cx="4517925" cy="340587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Giver mulighed for at anmelde krav om erstatning for værditab og salgsoption på beboelsesejendomme</a:t>
            </a:r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Forpligter opstiller til at betale tilkendte værditab og evt. tilbyde at købe ejendommen ved salgsoption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Krav om betaling af værditab og salgsoption bortfalder, såfremt værditabet udgør 1 % eller derunder af beboelsesejendommens værdi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a-DK" sz="1400" b="1" dirty="0"/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160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0" y="195264"/>
            <a:ext cx="6858000" cy="576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/>
          </p:nvPr>
        </p:nvSpPr>
        <p:spPr>
          <a:xfrm>
            <a:off x="291703" y="279772"/>
            <a:ext cx="6274594" cy="288925"/>
          </a:xfrm>
        </p:spPr>
        <p:txBody>
          <a:bodyPr/>
          <a:lstStyle/>
          <a:p>
            <a:r>
              <a:rPr lang="da-DK" dirty="0"/>
              <a:t>Hvem kan anmelde krav om værditabsbetaling</a:t>
            </a:r>
            <a:r>
              <a:rPr lang="en-US" dirty="0"/>
              <a:t>? </a:t>
            </a:r>
          </a:p>
          <a:p>
            <a:endParaRPr lang="da-DK" dirty="0"/>
          </a:p>
        </p:txBody>
      </p:sp>
      <p:sp>
        <p:nvSpPr>
          <p:cNvPr id="5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404664" y="1203598"/>
            <a:ext cx="3384376" cy="2736303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Ejere af beboelsesejendomme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Ved beboelsesejendom forstås: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a-DK" sz="1400" b="1" i="1" dirty="0" smtClean="0"/>
              <a:t>        ”fast ejendom, der lovligt kan 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a-DK" sz="1400" b="1" i="1" dirty="0"/>
              <a:t> </a:t>
            </a:r>
            <a:r>
              <a:rPr lang="da-DK" sz="1400" b="1" i="1" dirty="0" smtClean="0"/>
              <a:t>        anvendes til permanet eller  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a-DK" sz="1400" b="1" i="1" dirty="0"/>
              <a:t> </a:t>
            </a:r>
            <a:r>
              <a:rPr lang="da-DK" sz="1400" b="1" i="1" dirty="0" smtClean="0"/>
              <a:t>        midlertidig beboelse, herunder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a-DK" sz="1400" b="1" i="1" dirty="0"/>
              <a:t> </a:t>
            </a:r>
            <a:r>
              <a:rPr lang="da-DK" sz="1400" b="1" i="1" dirty="0" smtClean="0"/>
              <a:t>        udendørsarealer, som anvendes som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a-DK" sz="1400" b="1" i="1" dirty="0"/>
              <a:t> </a:t>
            </a:r>
            <a:r>
              <a:rPr lang="da-DK" sz="1400" b="1" i="1" dirty="0" smtClean="0"/>
              <a:t>        en naturlig del af beboelsen…”</a:t>
            </a:r>
            <a:endParaRPr lang="da-DK" sz="1400" b="1" i="1" dirty="0"/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Medvirken kan føre til nedsættelse eller bortfald af værditab </a:t>
            </a:r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2" t="-242" r="12551" b="242"/>
          <a:stretch/>
        </p:blipFill>
        <p:spPr>
          <a:xfrm rot="466375">
            <a:off x="4210515" y="1042106"/>
            <a:ext cx="2087284" cy="31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0" y="195264"/>
            <a:ext cx="6858000" cy="576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404664" y="1203598"/>
            <a:ext cx="3384376" cy="2736303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Ejere af beboelsesejendomme, som er helt eller delvis beliggende i en afstand af op til 6 x </a:t>
            </a:r>
            <a:r>
              <a:rPr lang="da-DK" sz="1400" b="1" dirty="0" smtClean="0"/>
              <a:t>vindmøllehøjden.</a:t>
            </a: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a-DK" sz="1400" b="1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Placeringen af beboelsesejendommen er afgørende for, om man kan anmelde krav om salgsoption </a:t>
            </a:r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Medvirken til værditabet kan føre til at salsoptionen beløbsmæssigt nedsættes eller helt bortfalder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a-DK" sz="1400" b="1" dirty="0"/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  <a:p>
            <a:pPr marL="0" indent="0">
              <a:buClr>
                <a:schemeClr val="tx1"/>
              </a:buClr>
              <a:buNone/>
            </a:pPr>
            <a:endParaRPr lang="da-DK" sz="1400" b="1" dirty="0" smtClean="0"/>
          </a:p>
        </p:txBody>
      </p:sp>
      <p:sp>
        <p:nvSpPr>
          <p:cNvPr id="3" name="Rektangel 2"/>
          <p:cNvSpPr/>
          <p:nvPr/>
        </p:nvSpPr>
        <p:spPr>
          <a:xfrm>
            <a:off x="0" y="195264"/>
            <a:ext cx="7245424" cy="576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-18442" y="195264"/>
            <a:ext cx="7407882" cy="576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/>
          </p:nvPr>
        </p:nvSpPr>
        <p:spPr>
          <a:xfrm>
            <a:off x="291703" y="279772"/>
            <a:ext cx="6274594" cy="288925"/>
          </a:xfrm>
        </p:spPr>
        <p:txBody>
          <a:bodyPr/>
          <a:lstStyle/>
          <a:p>
            <a:r>
              <a:rPr lang="da-DK" dirty="0"/>
              <a:t>Hvem kan anmelde krav om </a:t>
            </a:r>
            <a:r>
              <a:rPr lang="da-DK" dirty="0" smtClean="0"/>
              <a:t>salgsoption</a:t>
            </a:r>
            <a:r>
              <a:rPr lang="en-US" dirty="0" smtClean="0"/>
              <a:t>? </a:t>
            </a:r>
            <a:endParaRPr lang="en-US" dirty="0"/>
          </a:p>
          <a:p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00"/>
          <a:stretch/>
        </p:blipFill>
        <p:spPr>
          <a:xfrm>
            <a:off x="3789040" y="804035"/>
            <a:ext cx="3068961" cy="37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/>
          <p:cNvSpPr>
            <a:spLocks noGrp="1"/>
          </p:cNvSpPr>
          <p:nvPr>
            <p:ph type="body" sz="quarter" idx="12"/>
          </p:nvPr>
        </p:nvSpPr>
        <p:spPr>
          <a:xfrm>
            <a:off x="404664" y="911240"/>
            <a:ext cx="4536504" cy="352839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Placeringen af beboelsesbygningen er afgørende</a:t>
            </a:r>
          </a:p>
          <a:p>
            <a:pPr>
              <a:buClr>
                <a:schemeClr val="bg1"/>
              </a:buClr>
            </a:pPr>
            <a:endParaRPr lang="da-DK" sz="1400" b="1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/>
              <a:t>B</a:t>
            </a:r>
            <a:r>
              <a:rPr lang="da-DK" sz="1400" b="1" dirty="0" smtClean="0"/>
              <a:t>eboelsesejendomme som er helt eller delvist beliggende i en afstand af op til </a:t>
            </a:r>
            <a:r>
              <a:rPr lang="da-DK" sz="1400" b="1" dirty="0"/>
              <a:t>6 x </a:t>
            </a:r>
            <a:r>
              <a:rPr lang="da-DK" sz="1400" b="1" dirty="0" smtClean="0"/>
              <a:t>vindmøllehøjden:</a:t>
            </a:r>
          </a:p>
          <a:p>
            <a:pPr marL="95093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solidFill>
                  <a:schemeClr val="bg1"/>
                </a:solidFill>
              </a:rPr>
              <a:t>Anmeldelse om værditabserstatning er gratis</a:t>
            </a:r>
          </a:p>
          <a:p>
            <a:pPr marL="95093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solidFill>
                  <a:schemeClr val="bg1"/>
                </a:solidFill>
              </a:rPr>
              <a:t>Anmeldelse </a:t>
            </a:r>
            <a:r>
              <a:rPr lang="da-DK" sz="1400" b="1" dirty="0" smtClean="0">
                <a:solidFill>
                  <a:schemeClr val="bg1"/>
                </a:solidFill>
              </a:rPr>
              <a:t>om salgsoption</a:t>
            </a:r>
          </a:p>
          <a:p>
            <a:pPr lvl="1" indent="0">
              <a:buClr>
                <a:schemeClr val="bg1"/>
              </a:buClr>
              <a:buNone/>
            </a:pPr>
            <a:r>
              <a:rPr lang="da-DK" sz="1400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Andre ejere af beboelsesejendomme:</a:t>
            </a:r>
          </a:p>
          <a:p>
            <a:pPr marL="95093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solidFill>
                  <a:schemeClr val="bg1"/>
                </a:solidFill>
              </a:rPr>
              <a:t>Anmeldelse om værditabserstatning koster et gebyr på 4.000 kr.</a:t>
            </a:r>
          </a:p>
          <a:p>
            <a:pPr marL="95093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>
                <a:solidFill>
                  <a:schemeClr val="bg1"/>
                </a:solidFill>
              </a:rPr>
              <a:t>Ingen mulighed for salgsoption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350659" y="327314"/>
            <a:ext cx="6156685" cy="840606"/>
          </a:xfrm>
        </p:spPr>
        <p:txBody>
          <a:bodyPr/>
          <a:lstStyle/>
          <a:p>
            <a:r>
              <a:rPr lang="da-DK" sz="2000" b="1" dirty="0" smtClean="0"/>
              <a:t>Gebyr ved anmeldelse </a:t>
            </a: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27850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30" y="130049"/>
            <a:ext cx="3689540" cy="48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195264"/>
            <a:ext cx="6858000" cy="57628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5"/>
          </p:nvPr>
        </p:nvSpPr>
        <p:spPr>
          <a:xfrm>
            <a:off x="332656" y="338944"/>
            <a:ext cx="6274594" cy="288925"/>
          </a:xfrm>
        </p:spPr>
        <p:txBody>
          <a:bodyPr/>
          <a:lstStyle/>
          <a:p>
            <a:r>
              <a:rPr lang="da-DK" dirty="0" smtClean="0"/>
              <a:t>Hvordan og hvornår kan der anmeldes krav?</a:t>
            </a:r>
            <a:endParaRPr lang="da-DK" dirty="0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260647" y="1275605"/>
            <a:ext cx="3480309" cy="2736303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Anmeldelse af krav om værditab og evt. salgsoption inden 8 uger fra afholdelsen af det offentlige møde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Frist: </a:t>
            </a:r>
            <a:r>
              <a:rPr lang="da-DK" sz="1400" b="1" dirty="0" smtClean="0"/>
              <a:t>18. oktober </a:t>
            </a:r>
            <a:r>
              <a:rPr lang="da-DK" sz="1400" b="1" dirty="0" smtClean="0"/>
              <a:t>2023</a:t>
            </a:r>
            <a:r>
              <a:rPr lang="da-DK" sz="1400" b="1" dirty="0" smtClean="0">
                <a:solidFill>
                  <a:srgbClr val="FF0000"/>
                </a:solidFill>
              </a:rPr>
              <a:t> </a:t>
            </a:r>
            <a:r>
              <a:rPr lang="da-DK" sz="1400" b="1" dirty="0" smtClean="0"/>
              <a:t>kl. 23.59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a-DK" sz="1400" b="1" dirty="0" smtClean="0"/>
              <a:t>Anmeldelsesskema findes på www.taksationsmyndigheden.dk</a:t>
            </a:r>
          </a:p>
          <a:p>
            <a:pPr lvl="1" indent="0">
              <a:lnSpc>
                <a:spcPct val="150000"/>
              </a:lnSpc>
              <a:buNone/>
            </a:pPr>
            <a:r>
              <a:rPr lang="en-US" sz="1200" b="1" dirty="0" smtClean="0"/>
              <a:t> </a:t>
            </a:r>
            <a:endParaRPr lang="en-US" sz="1200" b="1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956" y="1625664"/>
            <a:ext cx="3117044" cy="20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S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pr-2020_PPt DK standardformat.pptx" id="{415D8C72-F6A4-4D46-BC0B-57462A8CFC99}" vid="{9758CF36-2219-4B44-A053-F549CEDABFC1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12b0b027042d4a4bacab8e0de6bd99b8</Template>
  <TotalTime>5792</TotalTime>
  <Words>1077</Words>
  <Application>Microsoft Office PowerPoint</Application>
  <PresentationFormat>Brugerdefineret</PresentationFormat>
  <Paragraphs>196</Paragraphs>
  <Slides>30</Slides>
  <Notes>29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6" baseType="lpstr">
      <vt:lpstr>Arial</vt:lpstr>
      <vt:lpstr>Barlow Light</vt:lpstr>
      <vt:lpstr>Calibri</vt:lpstr>
      <vt:lpstr>Segoe UI Semibold</vt:lpstr>
      <vt:lpstr>Segoe UI Semilight</vt:lpstr>
      <vt:lpstr>ENS Layout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Tobias Grindsted</dc:creator>
  <cp:lastModifiedBy>Lærke Højbjerg Vejlgaard</cp:lastModifiedBy>
  <cp:revision>288</cp:revision>
  <cp:lastPrinted>2021-06-09T11:22:38Z</cp:lastPrinted>
  <dcterms:created xsi:type="dcterms:W3CDTF">2020-06-01T18:45:21Z</dcterms:created>
  <dcterms:modified xsi:type="dcterms:W3CDTF">2023-08-22T13:32:21Z</dcterms:modified>
</cp:coreProperties>
</file>